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75" r:id="rId1"/>
    <p:sldMasterId id="2147483751" r:id="rId2"/>
  </p:sldMasterIdLst>
  <p:notesMasterIdLst>
    <p:notesMasterId r:id="rId35"/>
  </p:notesMasterIdLst>
  <p:handoutMasterIdLst>
    <p:handoutMasterId r:id="rId36"/>
  </p:handoutMasterIdLst>
  <p:sldIdLst>
    <p:sldId id="256" r:id="rId3"/>
    <p:sldId id="307" r:id="rId4"/>
    <p:sldId id="302" r:id="rId5"/>
    <p:sldId id="318" r:id="rId6"/>
    <p:sldId id="305" r:id="rId7"/>
    <p:sldId id="317" r:id="rId8"/>
    <p:sldId id="319" r:id="rId9"/>
    <p:sldId id="303" r:id="rId10"/>
    <p:sldId id="309" r:id="rId11"/>
    <p:sldId id="320" r:id="rId12"/>
    <p:sldId id="308" r:id="rId13"/>
    <p:sldId id="322" r:id="rId14"/>
    <p:sldId id="310" r:id="rId15"/>
    <p:sldId id="321" r:id="rId16"/>
    <p:sldId id="323" r:id="rId17"/>
    <p:sldId id="324" r:id="rId18"/>
    <p:sldId id="326" r:id="rId19"/>
    <p:sldId id="325" r:id="rId20"/>
    <p:sldId id="327" r:id="rId21"/>
    <p:sldId id="329" r:id="rId22"/>
    <p:sldId id="332" r:id="rId23"/>
    <p:sldId id="331" r:id="rId24"/>
    <p:sldId id="328" r:id="rId25"/>
    <p:sldId id="333" r:id="rId26"/>
    <p:sldId id="334" r:id="rId27"/>
    <p:sldId id="335" r:id="rId28"/>
    <p:sldId id="315" r:id="rId29"/>
    <p:sldId id="337" r:id="rId30"/>
    <p:sldId id="336" r:id="rId31"/>
    <p:sldId id="338" r:id="rId32"/>
    <p:sldId id="339" r:id="rId33"/>
    <p:sldId id="340" r:id="rId3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uyu Liu" initials="LL" lastIdx="1" clrIdx="0">
    <p:extLst>
      <p:ext uri="{19B8F6BF-5375-455C-9EA6-DF929625EA0E}">
        <p15:presenceInfo xmlns:p15="http://schemas.microsoft.com/office/powerpoint/2012/main" userId="3cff0f5b7d879135"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77C03"/>
    <a:srgbClr val="636D6E"/>
    <a:srgbClr val="BB0000"/>
    <a:srgbClr val="C6EFFE"/>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764" autoAdjust="0"/>
    <p:restoredTop sz="80528" autoAdjust="0"/>
  </p:normalViewPr>
  <p:slideViewPr>
    <p:cSldViewPr snapToGrid="0" snapToObjects="1">
      <p:cViewPr varScale="1">
        <p:scale>
          <a:sx n="69" d="100"/>
          <a:sy n="69" d="100"/>
        </p:scale>
        <p:origin x="1762" y="62"/>
      </p:cViewPr>
      <p:guideLst>
        <p:guide orient="horz" pos="2160"/>
        <p:guide pos="2880"/>
      </p:guideLst>
    </p:cSldViewPr>
  </p:slideViewPr>
  <p:outlineViewPr>
    <p:cViewPr>
      <p:scale>
        <a:sx n="33" d="100"/>
        <a:sy n="33" d="100"/>
      </p:scale>
      <p:origin x="0" y="0"/>
    </p:cViewPr>
    <p:sldLst>
      <p:sld r:id="rId1" collapse="1"/>
    </p:sldLst>
  </p:outlineViewPr>
  <p:notesTextViewPr>
    <p:cViewPr>
      <p:scale>
        <a:sx n="100" d="100"/>
        <a:sy n="100" d="100"/>
      </p:scale>
      <p:origin x="0" y="0"/>
    </p:cViewPr>
  </p:notesTextViewPr>
  <p:sorterViewPr>
    <p:cViewPr>
      <p:scale>
        <a:sx n="66" d="100"/>
        <a:sy n="66" d="100"/>
      </p:scale>
      <p:origin x="0" y="0"/>
    </p:cViewPr>
  </p:sorterViewPr>
  <p:notesViewPr>
    <p:cSldViewPr snapToGrid="0" snapToObjects="1">
      <p:cViewPr varScale="1">
        <p:scale>
          <a:sx n="87" d="100"/>
          <a:sy n="87" d="100"/>
        </p:scale>
        <p:origin x="3840" y="6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viewProps" Target="viewProps.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commentAuthors" Target="commentAuthors.xml"/><Relationship Id="rId40"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handoutMaster" Target="handoutMasters/handout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notesMaster" Target="notesMasters/notesMaster1.xml"/></Relationships>
</file>

<file path=ppt/_rels/viewProps.xml.rels><?xml version="1.0" encoding="UTF-8" standalone="yes"?>
<Relationships xmlns="http://schemas.openxmlformats.org/package/2006/relationships"><Relationship Id="rId1" Type="http://schemas.openxmlformats.org/officeDocument/2006/relationships/slide" Target="slides/slid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9A5B6E0F-1DB3-5A43-B8F9-5E1E696749DF}" type="datetimeFigureOut">
              <a:t>1/28/2021</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9C1F9FE-B8FF-F345-B45D-636AC2B598BD}" type="slidenum">
              <a:t>‹#›</a:t>
            </a:fld>
            <a:endParaRPr lang="en-US" dirty="0"/>
          </a:p>
        </p:txBody>
      </p:sp>
    </p:spTree>
    <p:extLst>
      <p:ext uri="{BB962C8B-B14F-4D97-AF65-F5344CB8AC3E}">
        <p14:creationId xmlns:p14="http://schemas.microsoft.com/office/powerpoint/2010/main" val="190576532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61BC211-ACBD-CB48-B939-364088D2CD6D}" type="datetimeFigureOut">
              <a:t>1/28/2021</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904D311-73F7-5D42-B843-E8305C73070F}" type="slidenum">
              <a:t>‹#›</a:t>
            </a:fld>
            <a:endParaRPr lang="en-US" dirty="0"/>
          </a:p>
        </p:txBody>
      </p:sp>
    </p:spTree>
    <p:extLst>
      <p:ext uri="{BB962C8B-B14F-4D97-AF65-F5344CB8AC3E}">
        <p14:creationId xmlns:p14="http://schemas.microsoft.com/office/powerpoint/2010/main" val="1194020823"/>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Recent study</a:t>
            </a:r>
          </a:p>
        </p:txBody>
      </p:sp>
      <p:sp>
        <p:nvSpPr>
          <p:cNvPr id="4" name="Slide Number Placeholder 3"/>
          <p:cNvSpPr>
            <a:spLocks noGrp="1"/>
          </p:cNvSpPr>
          <p:nvPr>
            <p:ph type="sldNum" sz="quarter" idx="5"/>
          </p:nvPr>
        </p:nvSpPr>
        <p:spPr/>
        <p:txBody>
          <a:bodyPr/>
          <a:lstStyle/>
          <a:p>
            <a:fld id="{D904D311-73F7-5D42-B843-E8305C73070F}" type="slidenum">
              <a:rPr lang="en-US" smtClean="0"/>
              <a:t>1</a:t>
            </a:fld>
            <a:endParaRPr lang="en-US" dirty="0"/>
          </a:p>
        </p:txBody>
      </p:sp>
    </p:spTree>
    <p:extLst>
      <p:ext uri="{BB962C8B-B14F-4D97-AF65-F5344CB8AC3E}">
        <p14:creationId xmlns:p14="http://schemas.microsoft.com/office/powerpoint/2010/main" val="3268835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Quicker</a:t>
            </a:r>
          </a:p>
          <a:p>
            <a:endParaRPr lang="en-US" dirty="0"/>
          </a:p>
          <a:p>
            <a:r>
              <a:rPr lang="en-US" dirty="0"/>
              <a:t>In the next section, I am going to use the </a:t>
            </a:r>
            <a:r>
              <a:rPr lang="en-US" dirty="0" err="1"/>
              <a:t>survwy</a:t>
            </a:r>
            <a:r>
              <a:rPr lang="en-US" dirty="0"/>
              <a:t> as a first-hand proof to support some of the conclusion in our regression analysis.</a:t>
            </a:r>
          </a:p>
        </p:txBody>
      </p:sp>
      <p:sp>
        <p:nvSpPr>
          <p:cNvPr id="4" name="Slide Number Placeholder 3"/>
          <p:cNvSpPr>
            <a:spLocks noGrp="1"/>
          </p:cNvSpPr>
          <p:nvPr>
            <p:ph type="sldNum" sz="quarter" idx="5"/>
          </p:nvPr>
        </p:nvSpPr>
        <p:spPr/>
        <p:txBody>
          <a:bodyPr/>
          <a:lstStyle/>
          <a:p>
            <a:fld id="{D904D311-73F7-5D42-B843-E8305C73070F}" type="slidenum">
              <a:rPr lang="en-US" smtClean="0"/>
              <a:t>12</a:t>
            </a:fld>
            <a:endParaRPr lang="en-US" dirty="0"/>
          </a:p>
        </p:txBody>
      </p:sp>
    </p:spTree>
    <p:extLst>
      <p:ext uri="{BB962C8B-B14F-4D97-AF65-F5344CB8AC3E}">
        <p14:creationId xmlns:p14="http://schemas.microsoft.com/office/powerpoint/2010/main" val="10644801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In some cities like Philadelphia, more than </a:t>
            </a:r>
            <a:r>
              <a:rPr lang="en-US" dirty="0">
                <a:solidFill>
                  <a:srgbClr val="C00000"/>
                </a:solidFill>
              </a:rPr>
              <a:t>68%</a:t>
            </a:r>
            <a:r>
              <a:rPr lang="en-US" dirty="0"/>
              <a:t> of riders are women.</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To be clear, this is not the absolute value. This is the proportion of different population</a:t>
            </a:r>
          </a:p>
        </p:txBody>
      </p:sp>
      <p:sp>
        <p:nvSpPr>
          <p:cNvPr id="4" name="Slide Number Placeholder 3"/>
          <p:cNvSpPr>
            <a:spLocks noGrp="1"/>
          </p:cNvSpPr>
          <p:nvPr>
            <p:ph type="sldNum" sz="quarter" idx="5"/>
          </p:nvPr>
        </p:nvSpPr>
        <p:spPr/>
        <p:txBody>
          <a:bodyPr/>
          <a:lstStyle/>
          <a:p>
            <a:fld id="{D904D311-73F7-5D42-B843-E8305C73070F}" type="slidenum">
              <a:rPr lang="en-US" smtClean="0"/>
              <a:t>13</a:t>
            </a:fld>
            <a:endParaRPr lang="en-US" dirty="0"/>
          </a:p>
        </p:txBody>
      </p:sp>
    </p:spTree>
    <p:extLst>
      <p:ext uri="{BB962C8B-B14F-4D97-AF65-F5344CB8AC3E}">
        <p14:creationId xmlns:p14="http://schemas.microsoft.com/office/powerpoint/2010/main" val="4364964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And the second tier is the essential workers</a:t>
            </a:r>
          </a:p>
        </p:txBody>
      </p:sp>
      <p:sp>
        <p:nvSpPr>
          <p:cNvPr id="4" name="Slide Number Placeholder 3"/>
          <p:cNvSpPr>
            <a:spLocks noGrp="1"/>
          </p:cNvSpPr>
          <p:nvPr>
            <p:ph type="sldNum" sz="quarter" idx="5"/>
          </p:nvPr>
        </p:nvSpPr>
        <p:spPr/>
        <p:txBody>
          <a:bodyPr/>
          <a:lstStyle/>
          <a:p>
            <a:fld id="{D904D311-73F7-5D42-B843-E8305C73070F}" type="slidenum">
              <a:rPr lang="en-US" smtClean="0"/>
              <a:t>14</a:t>
            </a:fld>
            <a:endParaRPr lang="en-US" dirty="0"/>
          </a:p>
        </p:txBody>
      </p:sp>
    </p:spTree>
    <p:extLst>
      <p:ext uri="{BB962C8B-B14F-4D97-AF65-F5344CB8AC3E}">
        <p14:creationId xmlns:p14="http://schemas.microsoft.com/office/powerpoint/2010/main" val="30604093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Bureau of labor statistics.</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Transit app’s survey also showed that Spanish speaking user’s ridership decreased less compared to English speaking user. In other words, if your operation system’s language is Spanish, the chance of you continue to transit is higher than those with English.</a:t>
            </a:r>
          </a:p>
        </p:txBody>
      </p:sp>
      <p:sp>
        <p:nvSpPr>
          <p:cNvPr id="4" name="Slide Number Placeholder 3"/>
          <p:cNvSpPr>
            <a:spLocks noGrp="1"/>
          </p:cNvSpPr>
          <p:nvPr>
            <p:ph type="sldNum" sz="quarter" idx="5"/>
          </p:nvPr>
        </p:nvSpPr>
        <p:spPr/>
        <p:txBody>
          <a:bodyPr/>
          <a:lstStyle/>
          <a:p>
            <a:fld id="{D904D311-73F7-5D42-B843-E8305C73070F}" type="slidenum">
              <a:rPr lang="en-US" smtClean="0"/>
              <a:t>15</a:t>
            </a:fld>
            <a:endParaRPr lang="en-US" dirty="0"/>
          </a:p>
        </p:txBody>
      </p:sp>
    </p:spTree>
    <p:extLst>
      <p:ext uri="{BB962C8B-B14F-4D97-AF65-F5344CB8AC3E}">
        <p14:creationId xmlns:p14="http://schemas.microsoft.com/office/powerpoint/2010/main" val="27752608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Despite the most vulnerable to the virus, </a:t>
            </a:r>
            <a:r>
              <a:rPr lang="en-US" dirty="0">
                <a:solidFill>
                  <a:srgbClr val="C00000"/>
                </a:solidFill>
              </a:rPr>
              <a:t>more senior people </a:t>
            </a:r>
            <a:r>
              <a:rPr lang="en-US" dirty="0"/>
              <a:t>are correlated with </a:t>
            </a:r>
            <a:r>
              <a:rPr lang="en-US" dirty="0">
                <a:solidFill>
                  <a:srgbClr val="C00000"/>
                </a:solidFill>
              </a:rPr>
              <a:t>higher</a:t>
            </a:r>
            <a:r>
              <a:rPr lang="en-US" dirty="0"/>
              <a:t> transit demand</a:t>
            </a:r>
          </a:p>
          <a:p>
            <a:endParaRPr lang="en-US" dirty="0"/>
          </a:p>
          <a:p>
            <a:r>
              <a:rPr lang="en-US" dirty="0"/>
              <a:t>Younger </a:t>
            </a:r>
            <a:r>
              <a:rPr lang="en-US" dirty="0" err="1"/>
              <a:t>popularion</a:t>
            </a:r>
            <a:r>
              <a:rPr lang="en-US" dirty="0"/>
              <a:t>, especially for people between 25 – 44 were actually taking less transit, while the proportion of older population drastically increase during the COVID-19</a:t>
            </a:r>
          </a:p>
        </p:txBody>
      </p:sp>
      <p:sp>
        <p:nvSpPr>
          <p:cNvPr id="4" name="Slide Number Placeholder 3"/>
          <p:cNvSpPr>
            <a:spLocks noGrp="1"/>
          </p:cNvSpPr>
          <p:nvPr>
            <p:ph type="sldNum" sz="quarter" idx="5"/>
          </p:nvPr>
        </p:nvSpPr>
        <p:spPr/>
        <p:txBody>
          <a:bodyPr/>
          <a:lstStyle/>
          <a:p>
            <a:fld id="{D904D311-73F7-5D42-B843-E8305C73070F}" type="slidenum">
              <a:rPr lang="en-US" smtClean="0"/>
              <a:t>16</a:t>
            </a:fld>
            <a:endParaRPr lang="en-US" dirty="0"/>
          </a:p>
        </p:txBody>
      </p:sp>
    </p:spTree>
    <p:extLst>
      <p:ext uri="{BB962C8B-B14F-4D97-AF65-F5344CB8AC3E}">
        <p14:creationId xmlns:p14="http://schemas.microsoft.com/office/powerpoint/2010/main" val="27360993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important date is derived from the logistic model. </a:t>
            </a:r>
          </a:p>
          <a:p>
            <a:endParaRPr lang="en-US" dirty="0"/>
          </a:p>
          <a:p>
            <a:r>
              <a:rPr lang="en-US" dirty="0"/>
              <a:t>The second important date is represented by the day of first confirmed case. </a:t>
            </a:r>
          </a:p>
        </p:txBody>
      </p:sp>
      <p:sp>
        <p:nvSpPr>
          <p:cNvPr id="4" name="Slide Number Placeholder 3"/>
          <p:cNvSpPr>
            <a:spLocks noGrp="1"/>
          </p:cNvSpPr>
          <p:nvPr>
            <p:ph type="sldNum" sz="quarter" idx="5"/>
          </p:nvPr>
        </p:nvSpPr>
        <p:spPr/>
        <p:txBody>
          <a:bodyPr/>
          <a:lstStyle/>
          <a:p>
            <a:fld id="{D904D311-73F7-5D42-B843-E8305C73070F}" type="slidenum">
              <a:rPr lang="en-US" smtClean="0"/>
              <a:t>18</a:t>
            </a:fld>
            <a:endParaRPr lang="en-US" dirty="0"/>
          </a:p>
        </p:txBody>
      </p:sp>
    </p:spTree>
    <p:extLst>
      <p:ext uri="{BB962C8B-B14F-4D97-AF65-F5344CB8AC3E}">
        <p14:creationId xmlns:p14="http://schemas.microsoft.com/office/powerpoint/2010/main" val="28519154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very similar to the first map I showed you, especially for the Midwest part. Despite what we are right now, but we were actually the earliest region to respond to the pandemic.</a:t>
            </a:r>
          </a:p>
        </p:txBody>
      </p:sp>
      <p:sp>
        <p:nvSpPr>
          <p:cNvPr id="4" name="Slide Number Placeholder 3"/>
          <p:cNvSpPr>
            <a:spLocks noGrp="1"/>
          </p:cNvSpPr>
          <p:nvPr>
            <p:ph type="sldNum" sz="quarter" idx="5"/>
          </p:nvPr>
        </p:nvSpPr>
        <p:spPr/>
        <p:txBody>
          <a:bodyPr/>
          <a:lstStyle/>
          <a:p>
            <a:fld id="{D904D311-73F7-5D42-B843-E8305C73070F}" type="slidenum">
              <a:rPr lang="en-US" smtClean="0"/>
              <a:t>19</a:t>
            </a:fld>
            <a:endParaRPr lang="en-US" dirty="0"/>
          </a:p>
        </p:txBody>
      </p:sp>
    </p:spTree>
    <p:extLst>
      <p:ext uri="{BB962C8B-B14F-4D97-AF65-F5344CB8AC3E}">
        <p14:creationId xmlns:p14="http://schemas.microsoft.com/office/powerpoint/2010/main" val="2795741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guess some of you must have been wondering why we are using the day of first confirmed case as the day of community spread. And you are right, that is not true. Way before the first case emerged, the ridership may have already been exposed to the virus. So we need to consider an incubation period. For the case of covid-19, it is 5 – 14 days. After we apply this incubation lag to the calculation again, we </a:t>
            </a:r>
            <a:r>
              <a:rPr lang="en-US" dirty="0" err="1"/>
              <a:t>foundout</a:t>
            </a:r>
            <a:r>
              <a:rPr lang="en-US" dirty="0"/>
              <a:t>:….</a:t>
            </a:r>
          </a:p>
        </p:txBody>
      </p:sp>
      <p:sp>
        <p:nvSpPr>
          <p:cNvPr id="4" name="Slide Number Placeholder 3"/>
          <p:cNvSpPr>
            <a:spLocks noGrp="1"/>
          </p:cNvSpPr>
          <p:nvPr>
            <p:ph type="sldNum" sz="quarter" idx="5"/>
          </p:nvPr>
        </p:nvSpPr>
        <p:spPr/>
        <p:txBody>
          <a:bodyPr/>
          <a:lstStyle/>
          <a:p>
            <a:fld id="{D904D311-73F7-5D42-B843-E8305C73070F}" type="slidenum">
              <a:rPr lang="en-US" smtClean="0"/>
              <a:t>20</a:t>
            </a:fld>
            <a:endParaRPr lang="en-US" dirty="0"/>
          </a:p>
        </p:txBody>
      </p:sp>
    </p:spTree>
    <p:extLst>
      <p:ext uri="{BB962C8B-B14F-4D97-AF65-F5344CB8AC3E}">
        <p14:creationId xmlns:p14="http://schemas.microsoft.com/office/powerpoint/2010/main" val="24444326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904D311-73F7-5D42-B843-E8305C73070F}" type="slidenum">
              <a:rPr lang="en-US" smtClean="0"/>
              <a:t>21</a:t>
            </a:fld>
            <a:endParaRPr lang="en-US" dirty="0"/>
          </a:p>
        </p:txBody>
      </p:sp>
    </p:spTree>
    <p:extLst>
      <p:ext uri="{BB962C8B-B14F-4D97-AF65-F5344CB8AC3E}">
        <p14:creationId xmlns:p14="http://schemas.microsoft.com/office/powerpoint/2010/main" val="21418234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a:t>
            </a:r>
            <a:r>
              <a:rPr lang="en-US" dirty="0" err="1"/>
              <a:t>Locaiton</a:t>
            </a:r>
            <a:endParaRPr lang="en-US" dirty="0"/>
          </a:p>
        </p:txBody>
      </p:sp>
      <p:sp>
        <p:nvSpPr>
          <p:cNvPr id="4" name="Slide Number Placeholder 3"/>
          <p:cNvSpPr>
            <a:spLocks noGrp="1"/>
          </p:cNvSpPr>
          <p:nvPr>
            <p:ph type="sldNum" sz="quarter" idx="5"/>
          </p:nvPr>
        </p:nvSpPr>
        <p:spPr/>
        <p:txBody>
          <a:bodyPr/>
          <a:lstStyle/>
          <a:p>
            <a:fld id="{D904D311-73F7-5D42-B843-E8305C73070F}" type="slidenum">
              <a:rPr lang="en-US" smtClean="0"/>
              <a:t>23</a:t>
            </a:fld>
            <a:endParaRPr lang="en-US" dirty="0"/>
          </a:p>
        </p:txBody>
      </p:sp>
    </p:spTree>
    <p:extLst>
      <p:ext uri="{BB962C8B-B14F-4D97-AF65-F5344CB8AC3E}">
        <p14:creationId xmlns:p14="http://schemas.microsoft.com/office/powerpoint/2010/main" val="20428321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Motivation</a:t>
            </a:r>
          </a:p>
          <a:p>
            <a:endParaRPr lang="en-US" dirty="0"/>
          </a:p>
          <a:p>
            <a:r>
              <a:rPr lang="en-US" dirty="0"/>
              <a:t>Different,</a:t>
            </a:r>
          </a:p>
          <a:p>
            <a:r>
              <a:rPr lang="en-US" dirty="0"/>
              <a:t>Why they are different</a:t>
            </a:r>
          </a:p>
        </p:txBody>
      </p:sp>
      <p:sp>
        <p:nvSpPr>
          <p:cNvPr id="4" name="Slide Number Placeholder 3"/>
          <p:cNvSpPr>
            <a:spLocks noGrp="1"/>
          </p:cNvSpPr>
          <p:nvPr>
            <p:ph type="sldNum" sz="quarter" idx="5"/>
          </p:nvPr>
        </p:nvSpPr>
        <p:spPr/>
        <p:txBody>
          <a:bodyPr/>
          <a:lstStyle/>
          <a:p>
            <a:fld id="{D904D311-73F7-5D42-B843-E8305C73070F}" type="slidenum">
              <a:rPr lang="en-US" smtClean="0"/>
              <a:t>2</a:t>
            </a:fld>
            <a:endParaRPr lang="en-US" dirty="0"/>
          </a:p>
        </p:txBody>
      </p:sp>
    </p:spTree>
    <p:extLst>
      <p:ext uri="{BB962C8B-B14F-4D97-AF65-F5344CB8AC3E}">
        <p14:creationId xmlns:p14="http://schemas.microsoft.com/office/powerpoint/2010/main" val="311916461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you can see, this pattern is also highly similar to the first map I presented. The florican and Midwest especially. And the usage during the COVID-19 was indeed correlated with hourly pattern change.</a:t>
            </a:r>
          </a:p>
        </p:txBody>
      </p:sp>
      <p:sp>
        <p:nvSpPr>
          <p:cNvPr id="4" name="Slide Number Placeholder 3"/>
          <p:cNvSpPr>
            <a:spLocks noGrp="1"/>
          </p:cNvSpPr>
          <p:nvPr>
            <p:ph type="sldNum" sz="quarter" idx="5"/>
          </p:nvPr>
        </p:nvSpPr>
        <p:spPr/>
        <p:txBody>
          <a:bodyPr/>
          <a:lstStyle/>
          <a:p>
            <a:fld id="{D904D311-73F7-5D42-B843-E8305C73070F}" type="slidenum">
              <a:rPr lang="en-US" smtClean="0"/>
              <a:t>24</a:t>
            </a:fld>
            <a:endParaRPr lang="en-US" dirty="0"/>
          </a:p>
        </p:txBody>
      </p:sp>
    </p:spTree>
    <p:extLst>
      <p:ext uri="{BB962C8B-B14F-4D97-AF65-F5344CB8AC3E}">
        <p14:creationId xmlns:p14="http://schemas.microsoft.com/office/powerpoint/2010/main" val="8447075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904D311-73F7-5D42-B843-E8305C73070F}" type="slidenum">
              <a:rPr lang="en-US" smtClean="0"/>
              <a:t>25</a:t>
            </a:fld>
            <a:endParaRPr lang="en-US" dirty="0"/>
          </a:p>
        </p:txBody>
      </p:sp>
    </p:spTree>
    <p:extLst>
      <p:ext uri="{BB962C8B-B14F-4D97-AF65-F5344CB8AC3E}">
        <p14:creationId xmlns:p14="http://schemas.microsoft.com/office/powerpoint/2010/main" val="227312841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904D311-73F7-5D42-B843-E8305C73070F}" type="slidenum">
              <a:rPr lang="en-US" smtClean="0"/>
              <a:t>27</a:t>
            </a:fld>
            <a:endParaRPr lang="en-US" dirty="0"/>
          </a:p>
        </p:txBody>
      </p:sp>
    </p:spTree>
    <p:extLst>
      <p:ext uri="{BB962C8B-B14F-4D97-AF65-F5344CB8AC3E}">
        <p14:creationId xmlns:p14="http://schemas.microsoft.com/office/powerpoint/2010/main" val="31638476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 a Silver lining that despite the chaotic situation in the federal level, local community’s policy did make an impact.</a:t>
            </a:r>
          </a:p>
        </p:txBody>
      </p:sp>
      <p:sp>
        <p:nvSpPr>
          <p:cNvPr id="4" name="Slide Number Placeholder 3"/>
          <p:cNvSpPr>
            <a:spLocks noGrp="1"/>
          </p:cNvSpPr>
          <p:nvPr>
            <p:ph type="sldNum" sz="quarter" idx="5"/>
          </p:nvPr>
        </p:nvSpPr>
        <p:spPr/>
        <p:txBody>
          <a:bodyPr/>
          <a:lstStyle/>
          <a:p>
            <a:fld id="{D904D311-73F7-5D42-B843-E8305C73070F}" type="slidenum">
              <a:rPr lang="en-US" smtClean="0"/>
              <a:t>28</a:t>
            </a:fld>
            <a:endParaRPr lang="en-US" dirty="0"/>
          </a:p>
        </p:txBody>
      </p:sp>
    </p:spTree>
    <p:extLst>
      <p:ext uri="{BB962C8B-B14F-4D97-AF65-F5344CB8AC3E}">
        <p14:creationId xmlns:p14="http://schemas.microsoft.com/office/powerpoint/2010/main" val="70315057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will say flying cars are indeed tempting and I am also interested in the technology innovations (if you know me in the past and what I did). However, let us not be lured by this beautiful futuristic vision that may not benefit the public in decades; instead, let us focus on the dark and ugly reality, where our essential workers and minorities are risking losing their job because we do not have money to support the public transit system. </a:t>
            </a:r>
          </a:p>
          <a:p>
            <a:r>
              <a:rPr lang="en-US" dirty="0"/>
              <a:t>Below are two graphs and these two graphs are not two random graph. The left is the cover of US department of transportation’s promotion material about the self-driving cars. It promises us a bright and beautiful vision that all the people with suits and Rolex watch sit in a wide car with smile (and one of them is black so that is definitely equitable). But to the right what we see is the reality. Our transit </a:t>
            </a:r>
            <a:r>
              <a:rPr lang="en-US" dirty="0" err="1"/>
              <a:t>sytesm</a:t>
            </a:r>
            <a:r>
              <a:rPr lang="en-US" dirty="0"/>
              <a:t> is not okay and crying for financial and policy support. </a:t>
            </a:r>
          </a:p>
        </p:txBody>
      </p:sp>
      <p:sp>
        <p:nvSpPr>
          <p:cNvPr id="4" name="Slide Number Placeholder 3"/>
          <p:cNvSpPr>
            <a:spLocks noGrp="1"/>
          </p:cNvSpPr>
          <p:nvPr>
            <p:ph type="sldNum" sz="quarter" idx="5"/>
          </p:nvPr>
        </p:nvSpPr>
        <p:spPr/>
        <p:txBody>
          <a:bodyPr/>
          <a:lstStyle/>
          <a:p>
            <a:fld id="{D904D311-73F7-5D42-B843-E8305C73070F}" type="slidenum">
              <a:rPr lang="en-US" smtClean="0"/>
              <a:t>29</a:t>
            </a:fld>
            <a:endParaRPr lang="en-US" dirty="0"/>
          </a:p>
        </p:txBody>
      </p:sp>
    </p:spTree>
    <p:extLst>
      <p:ext uri="{BB962C8B-B14F-4D97-AF65-F5344CB8AC3E}">
        <p14:creationId xmlns:p14="http://schemas.microsoft.com/office/powerpoint/2010/main" val="25467138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Paper reference: </a:t>
            </a:r>
          </a:p>
        </p:txBody>
      </p:sp>
      <p:sp>
        <p:nvSpPr>
          <p:cNvPr id="4" name="Slide Number Placeholder 3"/>
          <p:cNvSpPr>
            <a:spLocks noGrp="1"/>
          </p:cNvSpPr>
          <p:nvPr>
            <p:ph type="sldNum" sz="quarter" idx="5"/>
          </p:nvPr>
        </p:nvSpPr>
        <p:spPr/>
        <p:txBody>
          <a:bodyPr/>
          <a:lstStyle/>
          <a:p>
            <a:fld id="{D904D311-73F7-5D42-B843-E8305C73070F}" type="slidenum">
              <a:rPr lang="en-US" smtClean="0"/>
              <a:t>30</a:t>
            </a:fld>
            <a:endParaRPr lang="en-US" dirty="0"/>
          </a:p>
        </p:txBody>
      </p:sp>
    </p:spTree>
    <p:extLst>
      <p:ext uri="{BB962C8B-B14F-4D97-AF65-F5344CB8AC3E}">
        <p14:creationId xmlns:p14="http://schemas.microsoft.com/office/powerpoint/2010/main" val="7815983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904D311-73F7-5D42-B843-E8305C73070F}" type="slidenum">
              <a:rPr lang="en-US" smtClean="0"/>
              <a:t>3</a:t>
            </a:fld>
            <a:endParaRPr lang="en-US" dirty="0"/>
          </a:p>
        </p:txBody>
      </p:sp>
    </p:spTree>
    <p:extLst>
      <p:ext uri="{BB962C8B-B14F-4D97-AF65-F5344CB8AC3E}">
        <p14:creationId xmlns:p14="http://schemas.microsoft.com/office/powerpoint/2010/main" val="14763379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is very hard to quickly get the data to finish the timely research like this paper; and we also face other issues like different standard and incompatible protocol.</a:t>
            </a:r>
          </a:p>
        </p:txBody>
      </p:sp>
      <p:sp>
        <p:nvSpPr>
          <p:cNvPr id="4" name="Slide Number Placeholder 3"/>
          <p:cNvSpPr>
            <a:spLocks noGrp="1"/>
          </p:cNvSpPr>
          <p:nvPr>
            <p:ph type="sldNum" sz="quarter" idx="5"/>
          </p:nvPr>
        </p:nvSpPr>
        <p:spPr/>
        <p:txBody>
          <a:bodyPr/>
          <a:lstStyle/>
          <a:p>
            <a:fld id="{D904D311-73F7-5D42-B843-E8305C73070F}" type="slidenum">
              <a:rPr lang="en-US" smtClean="0"/>
              <a:t>4</a:t>
            </a:fld>
            <a:endParaRPr lang="en-US" dirty="0"/>
          </a:p>
        </p:txBody>
      </p:sp>
    </p:spTree>
    <p:extLst>
      <p:ext uri="{BB962C8B-B14F-4D97-AF65-F5344CB8AC3E}">
        <p14:creationId xmlns:p14="http://schemas.microsoft.com/office/powerpoint/2010/main" val="41410104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resort to a third party data set derived from cell phone app</a:t>
            </a:r>
          </a:p>
          <a:p>
            <a:endParaRPr lang="en-US" dirty="0"/>
          </a:p>
          <a:p>
            <a:r>
              <a:rPr lang="en-US" dirty="0"/>
              <a:t>Transit app is a very popular trip planning app. Its interface is shown in the left. It could plan your trip before you want to take the transit.</a:t>
            </a:r>
          </a:p>
        </p:txBody>
      </p:sp>
      <p:sp>
        <p:nvSpPr>
          <p:cNvPr id="4" name="Slide Number Placeholder 3"/>
          <p:cNvSpPr>
            <a:spLocks noGrp="1"/>
          </p:cNvSpPr>
          <p:nvPr>
            <p:ph type="sldNum" sz="quarter" idx="5"/>
          </p:nvPr>
        </p:nvSpPr>
        <p:spPr/>
        <p:txBody>
          <a:bodyPr/>
          <a:lstStyle/>
          <a:p>
            <a:fld id="{D904D311-73F7-5D42-B843-E8305C73070F}" type="slidenum">
              <a:rPr lang="en-US" smtClean="0"/>
              <a:t>5</a:t>
            </a:fld>
            <a:endParaRPr lang="en-US" dirty="0"/>
          </a:p>
        </p:txBody>
      </p:sp>
    </p:spTree>
    <p:extLst>
      <p:ext uri="{BB962C8B-B14F-4D97-AF65-F5344CB8AC3E}">
        <p14:creationId xmlns:p14="http://schemas.microsoft.com/office/powerpoint/2010/main" val="4299509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Due to Policy change, regular </a:t>
            </a:r>
            <a:r>
              <a:rPr lang="en-US" dirty="0" err="1"/>
              <a:t>ridreship</a:t>
            </a:r>
            <a:r>
              <a:rPr lang="en-US" dirty="0"/>
              <a:t> count data cannot reflect the ridership during the pandemic.</a:t>
            </a:r>
          </a:p>
        </p:txBody>
      </p:sp>
      <p:sp>
        <p:nvSpPr>
          <p:cNvPr id="4" name="Slide Number Placeholder 3"/>
          <p:cNvSpPr>
            <a:spLocks noGrp="1"/>
          </p:cNvSpPr>
          <p:nvPr>
            <p:ph type="sldNum" sz="quarter" idx="5"/>
          </p:nvPr>
        </p:nvSpPr>
        <p:spPr/>
        <p:txBody>
          <a:bodyPr/>
          <a:lstStyle/>
          <a:p>
            <a:fld id="{D904D311-73F7-5D42-B843-E8305C73070F}" type="slidenum">
              <a:rPr lang="en-US" smtClean="0"/>
              <a:t>6</a:t>
            </a:fld>
            <a:endParaRPr lang="en-US" dirty="0"/>
          </a:p>
        </p:txBody>
      </p:sp>
    </p:spTree>
    <p:extLst>
      <p:ext uri="{BB962C8B-B14F-4D97-AF65-F5344CB8AC3E}">
        <p14:creationId xmlns:p14="http://schemas.microsoft.com/office/powerpoint/2010/main" val="21568000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Do this for every 113 system</a:t>
            </a:r>
          </a:p>
        </p:txBody>
      </p:sp>
      <p:sp>
        <p:nvSpPr>
          <p:cNvPr id="4" name="Slide Number Placeholder 3"/>
          <p:cNvSpPr>
            <a:spLocks noGrp="1"/>
          </p:cNvSpPr>
          <p:nvPr>
            <p:ph type="sldNum" sz="quarter" idx="5"/>
          </p:nvPr>
        </p:nvSpPr>
        <p:spPr/>
        <p:txBody>
          <a:bodyPr/>
          <a:lstStyle/>
          <a:p>
            <a:fld id="{D904D311-73F7-5D42-B843-E8305C73070F}" type="slidenum">
              <a:rPr lang="en-US" smtClean="0"/>
              <a:t>8</a:t>
            </a:fld>
            <a:endParaRPr lang="en-US" dirty="0"/>
          </a:p>
        </p:txBody>
      </p:sp>
    </p:spTree>
    <p:extLst>
      <p:ext uri="{BB962C8B-B14F-4D97-AF65-F5344CB8AC3E}">
        <p14:creationId xmlns:p14="http://schemas.microsoft.com/office/powerpoint/2010/main" val="2608181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Heterogeneity; Some did not lose a lot of demand like the reports.</a:t>
            </a:r>
          </a:p>
          <a:p>
            <a:pPr marL="228600" indent="-228600">
              <a:buAutoNum type="arabicPeriod"/>
            </a:pPr>
            <a:r>
              <a:rPr lang="en-US" dirty="0"/>
              <a:t>Regional – coastal counterintuitive; Midwest and </a:t>
            </a:r>
            <a:r>
              <a:rPr lang="en-US" dirty="0" err="1"/>
              <a:t>deepsouth</a:t>
            </a:r>
            <a:endParaRPr lang="en-US" dirty="0"/>
          </a:p>
        </p:txBody>
      </p:sp>
      <p:sp>
        <p:nvSpPr>
          <p:cNvPr id="4" name="Slide Number Placeholder 3"/>
          <p:cNvSpPr>
            <a:spLocks noGrp="1"/>
          </p:cNvSpPr>
          <p:nvPr>
            <p:ph type="sldNum" sz="quarter" idx="5"/>
          </p:nvPr>
        </p:nvSpPr>
        <p:spPr/>
        <p:txBody>
          <a:bodyPr/>
          <a:lstStyle/>
          <a:p>
            <a:fld id="{D904D311-73F7-5D42-B843-E8305C73070F}" type="slidenum">
              <a:rPr lang="en-US" smtClean="0"/>
              <a:t>9</a:t>
            </a:fld>
            <a:endParaRPr lang="en-US" dirty="0"/>
          </a:p>
        </p:txBody>
      </p:sp>
    </p:spTree>
    <p:extLst>
      <p:ext uri="{BB962C8B-B14F-4D97-AF65-F5344CB8AC3E}">
        <p14:creationId xmlns:p14="http://schemas.microsoft.com/office/powerpoint/2010/main" val="30998614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dirty="0">
              <a:solidFill>
                <a:srgbClr val="C00000"/>
              </a:solidFill>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dirty="0">
              <a:solidFill>
                <a:srgbClr val="C00000"/>
              </a:solidFill>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dirty="0">
                <a:solidFill>
                  <a:srgbClr val="C00000"/>
                </a:solidFill>
              </a:rPr>
              <a:t>Your race, your gender, your job, and your age matter more compared to your awareness.</a:t>
            </a:r>
          </a:p>
          <a:p>
            <a:endParaRPr lang="en-US" dirty="0"/>
          </a:p>
        </p:txBody>
      </p:sp>
      <p:sp>
        <p:nvSpPr>
          <p:cNvPr id="4" name="Slide Number Placeholder 3"/>
          <p:cNvSpPr>
            <a:spLocks noGrp="1"/>
          </p:cNvSpPr>
          <p:nvPr>
            <p:ph type="sldNum" sz="quarter" idx="5"/>
          </p:nvPr>
        </p:nvSpPr>
        <p:spPr/>
        <p:txBody>
          <a:bodyPr/>
          <a:lstStyle/>
          <a:p>
            <a:fld id="{D904D311-73F7-5D42-B843-E8305C73070F}" type="slidenum">
              <a:rPr lang="en-US" smtClean="0"/>
              <a:t>11</a:t>
            </a:fld>
            <a:endParaRPr lang="en-US" dirty="0"/>
          </a:p>
        </p:txBody>
      </p:sp>
    </p:spTree>
    <p:extLst>
      <p:ext uri="{BB962C8B-B14F-4D97-AF65-F5344CB8AC3E}">
        <p14:creationId xmlns:p14="http://schemas.microsoft.com/office/powerpoint/2010/main" val="35874639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2514803898"/>
      </p:ext>
    </p:extLst>
  </p:cSld>
  <p:clrMapOvr>
    <a:masterClrMapping/>
  </p:clrMapOvr>
  <mc:AlternateContent xmlns:mc="http://schemas.openxmlformats.org/markup-compatibility/2006" xmlns:p14="http://schemas.microsoft.com/office/powerpoint/2010/main">
    <mc:Choice Requires="p14">
      <p:transition p14:dur="10" advClick="0">
        <p:fade/>
      </p:transition>
    </mc:Choice>
    <mc:Fallback xmlns="">
      <p:transition advClick="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ext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793167171"/>
      </p:ext>
    </p:extLst>
  </p:cSld>
  <p:clrMapOvr>
    <a:masterClrMapping/>
  </p:clrMapOvr>
  <mc:AlternateContent xmlns:mc="http://schemas.openxmlformats.org/markup-compatibility/2006" xmlns:p14="http://schemas.microsoft.com/office/powerpoint/2010/main">
    <mc:Choice Requires="p14">
      <p:transition p14:dur="10" advClick="0">
        <p:fade/>
      </p:transition>
    </mc:Choice>
    <mc:Fallback xmlns="">
      <p:transition advClick="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ig Phrase-Word Slide WHITE1">
    <p:spTree>
      <p:nvGrpSpPr>
        <p:cNvPr id="1" name=""/>
        <p:cNvGrpSpPr/>
        <p:nvPr/>
      </p:nvGrpSpPr>
      <p:grpSpPr>
        <a:xfrm>
          <a:off x="0" y="0"/>
          <a:ext cx="0" cy="0"/>
          <a:chOff x="0" y="0"/>
          <a:chExt cx="0" cy="0"/>
        </a:xfrm>
      </p:grpSpPr>
      <p:sp>
        <p:nvSpPr>
          <p:cNvPr id="10" name="Content Placeholder 2" descr="add specific description" title="add specific title"/>
          <p:cNvSpPr>
            <a:spLocks noGrp="1"/>
          </p:cNvSpPr>
          <p:nvPr>
            <p:ph idx="16" hasCustomPrompt="1"/>
          </p:nvPr>
        </p:nvSpPr>
        <p:spPr>
          <a:xfrm>
            <a:off x="651757" y="1734522"/>
            <a:ext cx="7194020" cy="4417350"/>
          </a:xfrm>
          <a:prstGeom prst="rect">
            <a:avLst/>
          </a:prstGeom>
          <a:ln>
            <a:solidFill>
              <a:srgbClr val="FFFFFF"/>
            </a:solidFill>
          </a:ln>
        </p:spPr>
        <p:txBody>
          <a:bodyPr/>
          <a:lstStyle>
            <a:lvl1pPr algn="l">
              <a:lnSpc>
                <a:spcPts val="8400"/>
              </a:lnSpc>
              <a:spcBef>
                <a:spcPts val="0"/>
              </a:spcBef>
              <a:defRPr sz="8000" b="1" baseline="0">
                <a:solidFill>
                  <a:srgbClr val="BB0000"/>
                </a:solidFill>
              </a:defRPr>
            </a:lvl1pPr>
            <a:lvl2pPr marL="0">
              <a:spcBef>
                <a:spcPts val="600"/>
              </a:spcBef>
              <a:defRPr sz="2400">
                <a:solidFill>
                  <a:schemeClr val="tx1">
                    <a:lumMod val="65000"/>
                    <a:lumOff val="35000"/>
                  </a:schemeClr>
                </a:solidFill>
              </a:defRPr>
            </a:lvl2pPr>
            <a:lvl3pPr>
              <a:spcBef>
                <a:spcPts val="0"/>
              </a:spcBef>
              <a:defRPr sz="2000">
                <a:solidFill>
                  <a:schemeClr val="tx1">
                    <a:lumMod val="65000"/>
                    <a:lumOff val="35000"/>
                  </a:schemeClr>
                </a:solidFill>
              </a:defRPr>
            </a:lvl3pPr>
            <a:lvl5pPr marL="502920" indent="0">
              <a:spcBef>
                <a:spcPts val="350"/>
              </a:spcBef>
              <a:buNone/>
              <a:defRPr sz="1600">
                <a:solidFill>
                  <a:schemeClr val="tx1">
                    <a:lumMod val="65000"/>
                    <a:lumOff val="35000"/>
                  </a:schemeClr>
                </a:solidFill>
              </a:defRPr>
            </a:lvl5pPr>
          </a:lstStyle>
          <a:p>
            <a:pPr lvl="0"/>
            <a:r>
              <a:rPr lang="en-US" dirty="0"/>
              <a:t>BIG WORD BIG PHRASE</a:t>
            </a:r>
            <a:br>
              <a:rPr lang="en-US" dirty="0"/>
            </a:br>
            <a:r>
              <a:rPr lang="en-US" dirty="0"/>
              <a:t>SLIDE</a:t>
            </a:r>
          </a:p>
        </p:txBody>
      </p:sp>
      <p:sp>
        <p:nvSpPr>
          <p:cNvPr id="11" name="Content Placeholder 2" descr="add specific description" title="add specific title"/>
          <p:cNvSpPr>
            <a:spLocks noGrp="1"/>
          </p:cNvSpPr>
          <p:nvPr>
            <p:ph idx="15" hasCustomPrompt="1"/>
          </p:nvPr>
        </p:nvSpPr>
        <p:spPr>
          <a:xfrm>
            <a:off x="5573888" y="229810"/>
            <a:ext cx="3392206" cy="668812"/>
          </a:xfrm>
          <a:prstGeom prst="rect">
            <a:avLst/>
          </a:prstGeom>
          <a:ln>
            <a:noFill/>
          </a:ln>
        </p:spPr>
        <p:txBody>
          <a:bodyPr/>
          <a:lstStyle>
            <a:lvl1pPr algn="r">
              <a:lnSpc>
                <a:spcPts val="1640"/>
              </a:lnSpc>
              <a:spcBef>
                <a:spcPts val="0"/>
              </a:spcBef>
              <a:defRPr sz="1300" baseline="0">
                <a:solidFill>
                  <a:schemeClr val="bg1"/>
                </a:solidFill>
              </a:defRPr>
            </a:lvl1pPr>
            <a:lvl2pPr marL="0">
              <a:spcBef>
                <a:spcPts val="600"/>
              </a:spcBef>
              <a:defRPr sz="2400">
                <a:solidFill>
                  <a:schemeClr val="tx1">
                    <a:lumMod val="65000"/>
                    <a:lumOff val="35000"/>
                  </a:schemeClr>
                </a:solidFill>
              </a:defRPr>
            </a:lvl2pPr>
            <a:lvl3pPr>
              <a:spcBef>
                <a:spcPts val="0"/>
              </a:spcBef>
              <a:defRPr sz="2000">
                <a:solidFill>
                  <a:schemeClr val="tx1">
                    <a:lumMod val="65000"/>
                    <a:lumOff val="35000"/>
                  </a:schemeClr>
                </a:solidFill>
              </a:defRPr>
            </a:lvl3pPr>
            <a:lvl5pPr marL="502920" indent="0">
              <a:spcBef>
                <a:spcPts val="350"/>
              </a:spcBef>
              <a:buNone/>
              <a:defRPr sz="1600">
                <a:solidFill>
                  <a:schemeClr val="tx1">
                    <a:lumMod val="65000"/>
                    <a:lumOff val="35000"/>
                  </a:schemeClr>
                </a:solidFill>
              </a:defRPr>
            </a:lvl5pPr>
          </a:lstStyle>
          <a:p>
            <a:pPr lvl="0"/>
            <a:r>
              <a:rPr lang="en-US" dirty="0"/>
              <a:t>UNIT NAME HERE</a:t>
            </a:r>
          </a:p>
          <a:p>
            <a:pPr lvl="0"/>
            <a:r>
              <a:rPr lang="en-US" dirty="0"/>
              <a:t>LINE 2 AS NEEDED</a:t>
            </a:r>
          </a:p>
        </p:txBody>
      </p:sp>
      <p:sp>
        <p:nvSpPr>
          <p:cNvPr id="4" name="Title Placeholder 11"/>
          <p:cNvSpPr>
            <a:spLocks noGrp="1"/>
          </p:cNvSpPr>
          <p:nvPr>
            <p:ph type="title"/>
          </p:nvPr>
        </p:nvSpPr>
        <p:spPr>
          <a:xfrm>
            <a:off x="306917" y="1208106"/>
            <a:ext cx="4180936" cy="508313"/>
          </a:xfrm>
          <a:prstGeom prst="rect">
            <a:avLst/>
          </a:prstGeom>
        </p:spPr>
        <p:txBody>
          <a:bodyPr vert="horz" lIns="91440" tIns="45720" rIns="91440" bIns="45720" rtlCol="0" anchor="ctr">
            <a:normAutofit/>
          </a:bodyPr>
          <a:lstStyle/>
          <a:p>
            <a:endParaRPr lang="en-US" dirty="0"/>
          </a:p>
        </p:txBody>
      </p:sp>
    </p:spTree>
    <p:extLst>
      <p:ext uri="{BB962C8B-B14F-4D97-AF65-F5344CB8AC3E}">
        <p14:creationId xmlns:p14="http://schemas.microsoft.com/office/powerpoint/2010/main" val="1106801839"/>
      </p:ext>
    </p:extLst>
  </p:cSld>
  <p:clrMapOvr>
    <a:masterClrMapping/>
  </p:clrMapOvr>
  <mc:AlternateContent xmlns:mc="http://schemas.openxmlformats.org/markup-compatibility/2006" xmlns:p14="http://schemas.microsoft.com/office/powerpoint/2010/main">
    <mc:Choice Requires="p14">
      <p:transition p14:dur="10" advClick="0">
        <p:fade/>
      </p:transition>
    </mc:Choice>
    <mc:Fallback xmlns="">
      <p:transition advClick="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ig Phrase-Word Slide RED">
    <p:spTree>
      <p:nvGrpSpPr>
        <p:cNvPr id="1" name=""/>
        <p:cNvGrpSpPr/>
        <p:nvPr/>
      </p:nvGrpSpPr>
      <p:grpSpPr>
        <a:xfrm>
          <a:off x="0" y="0"/>
          <a:ext cx="0" cy="0"/>
          <a:chOff x="0" y="0"/>
          <a:chExt cx="0" cy="0"/>
        </a:xfrm>
      </p:grpSpPr>
      <p:sp>
        <p:nvSpPr>
          <p:cNvPr id="4" name="Rectangle 3"/>
          <p:cNvSpPr/>
          <p:nvPr userDrawn="1"/>
        </p:nvSpPr>
        <p:spPr>
          <a:xfrm>
            <a:off x="0" y="763857"/>
            <a:ext cx="9144000" cy="6094144"/>
          </a:xfrm>
          <a:prstGeom prst="rect">
            <a:avLst/>
          </a:prstGeom>
          <a:solidFill>
            <a:srgbClr val="636D6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BB0000"/>
              </a:solidFill>
            </a:endParaRPr>
          </a:p>
        </p:txBody>
      </p:sp>
      <p:sp>
        <p:nvSpPr>
          <p:cNvPr id="8" name="Content Placeholder 2" descr="add specific description" title="add specific title"/>
          <p:cNvSpPr>
            <a:spLocks noGrp="1"/>
          </p:cNvSpPr>
          <p:nvPr>
            <p:ph idx="15" hasCustomPrompt="1"/>
          </p:nvPr>
        </p:nvSpPr>
        <p:spPr>
          <a:xfrm>
            <a:off x="5573888" y="242139"/>
            <a:ext cx="3392206" cy="668812"/>
          </a:xfrm>
          <a:prstGeom prst="rect">
            <a:avLst/>
          </a:prstGeom>
          <a:ln>
            <a:noFill/>
          </a:ln>
        </p:spPr>
        <p:txBody>
          <a:bodyPr/>
          <a:lstStyle>
            <a:lvl1pPr algn="r">
              <a:lnSpc>
                <a:spcPts val="1640"/>
              </a:lnSpc>
              <a:spcBef>
                <a:spcPts val="0"/>
              </a:spcBef>
              <a:defRPr sz="1300" baseline="0">
                <a:ln>
                  <a:noFill/>
                </a:ln>
                <a:solidFill>
                  <a:schemeClr val="bg1"/>
                </a:solidFill>
              </a:defRPr>
            </a:lvl1pPr>
            <a:lvl2pPr marL="0">
              <a:spcBef>
                <a:spcPts val="600"/>
              </a:spcBef>
              <a:defRPr sz="2400">
                <a:solidFill>
                  <a:schemeClr val="tx1">
                    <a:lumMod val="65000"/>
                    <a:lumOff val="35000"/>
                  </a:schemeClr>
                </a:solidFill>
              </a:defRPr>
            </a:lvl2pPr>
            <a:lvl3pPr>
              <a:spcBef>
                <a:spcPts val="0"/>
              </a:spcBef>
              <a:defRPr sz="2000">
                <a:solidFill>
                  <a:schemeClr val="tx1">
                    <a:lumMod val="65000"/>
                    <a:lumOff val="35000"/>
                  </a:schemeClr>
                </a:solidFill>
              </a:defRPr>
            </a:lvl3pPr>
            <a:lvl5pPr marL="502920" indent="0">
              <a:spcBef>
                <a:spcPts val="350"/>
              </a:spcBef>
              <a:buNone/>
              <a:defRPr sz="1600">
                <a:solidFill>
                  <a:schemeClr val="tx1">
                    <a:lumMod val="65000"/>
                    <a:lumOff val="35000"/>
                  </a:schemeClr>
                </a:solidFill>
              </a:defRPr>
            </a:lvl5pPr>
          </a:lstStyle>
          <a:p>
            <a:pPr lvl="0"/>
            <a:r>
              <a:rPr lang="en-US" dirty="0"/>
              <a:t>UNIT NAME HERE</a:t>
            </a:r>
          </a:p>
          <a:p>
            <a:pPr lvl="0"/>
            <a:r>
              <a:rPr lang="en-US" dirty="0"/>
              <a:t>LINE 2 AS NEEDED</a:t>
            </a:r>
          </a:p>
        </p:txBody>
      </p:sp>
      <p:sp>
        <p:nvSpPr>
          <p:cNvPr id="9" name="Content Placeholder 2" descr="add specific description" title="add specific title"/>
          <p:cNvSpPr>
            <a:spLocks noGrp="1"/>
          </p:cNvSpPr>
          <p:nvPr>
            <p:ph idx="16" hasCustomPrompt="1"/>
          </p:nvPr>
        </p:nvSpPr>
        <p:spPr>
          <a:xfrm>
            <a:off x="651757" y="1734522"/>
            <a:ext cx="7194020" cy="4417350"/>
          </a:xfrm>
          <a:prstGeom prst="rect">
            <a:avLst/>
          </a:prstGeom>
          <a:ln>
            <a:noFill/>
          </a:ln>
        </p:spPr>
        <p:txBody>
          <a:bodyPr/>
          <a:lstStyle>
            <a:lvl1pPr algn="l">
              <a:lnSpc>
                <a:spcPts val="8400"/>
              </a:lnSpc>
              <a:spcBef>
                <a:spcPts val="0"/>
              </a:spcBef>
              <a:defRPr sz="8000" b="1" baseline="0">
                <a:ln>
                  <a:noFill/>
                </a:ln>
                <a:solidFill>
                  <a:schemeClr val="bg1"/>
                </a:solidFill>
              </a:defRPr>
            </a:lvl1pPr>
            <a:lvl2pPr marL="0">
              <a:spcBef>
                <a:spcPts val="600"/>
              </a:spcBef>
              <a:defRPr sz="2400">
                <a:solidFill>
                  <a:schemeClr val="tx1">
                    <a:lumMod val="65000"/>
                    <a:lumOff val="35000"/>
                  </a:schemeClr>
                </a:solidFill>
              </a:defRPr>
            </a:lvl2pPr>
            <a:lvl3pPr>
              <a:spcBef>
                <a:spcPts val="0"/>
              </a:spcBef>
              <a:defRPr sz="2000">
                <a:solidFill>
                  <a:schemeClr val="tx1">
                    <a:lumMod val="65000"/>
                    <a:lumOff val="35000"/>
                  </a:schemeClr>
                </a:solidFill>
              </a:defRPr>
            </a:lvl3pPr>
            <a:lvl5pPr marL="502920" indent="0">
              <a:spcBef>
                <a:spcPts val="350"/>
              </a:spcBef>
              <a:buNone/>
              <a:defRPr sz="1600">
                <a:solidFill>
                  <a:schemeClr val="tx1">
                    <a:lumMod val="65000"/>
                    <a:lumOff val="35000"/>
                  </a:schemeClr>
                </a:solidFill>
              </a:defRPr>
            </a:lvl5pPr>
          </a:lstStyle>
          <a:p>
            <a:pPr lvl="0"/>
            <a:r>
              <a:rPr lang="en-US" dirty="0"/>
              <a:t>BIG WORD</a:t>
            </a:r>
          </a:p>
          <a:p>
            <a:pPr lvl="0"/>
            <a:r>
              <a:rPr lang="en-US" dirty="0"/>
              <a:t>BIG PHRASE</a:t>
            </a:r>
            <a:br>
              <a:rPr lang="en-US" dirty="0"/>
            </a:br>
            <a:r>
              <a:rPr lang="en-US" dirty="0"/>
              <a:t>SLIDE</a:t>
            </a:r>
          </a:p>
        </p:txBody>
      </p:sp>
      <p:sp>
        <p:nvSpPr>
          <p:cNvPr id="5" name="Title Placeholder 11"/>
          <p:cNvSpPr>
            <a:spLocks noGrp="1"/>
          </p:cNvSpPr>
          <p:nvPr>
            <p:ph type="title"/>
          </p:nvPr>
        </p:nvSpPr>
        <p:spPr>
          <a:xfrm>
            <a:off x="306917" y="1208106"/>
            <a:ext cx="4180936" cy="508313"/>
          </a:xfrm>
          <a:prstGeom prst="rect">
            <a:avLst/>
          </a:prstGeom>
        </p:spPr>
        <p:txBody>
          <a:bodyPr vert="horz" lIns="91440" tIns="45720" rIns="91440" bIns="45720" rtlCol="0" anchor="ctr">
            <a:normAutofit/>
          </a:bodyPr>
          <a:lstStyle/>
          <a:p>
            <a:endParaRPr lang="en-US" dirty="0"/>
          </a:p>
        </p:txBody>
      </p:sp>
    </p:spTree>
    <p:extLst>
      <p:ext uri="{BB962C8B-B14F-4D97-AF65-F5344CB8AC3E}">
        <p14:creationId xmlns:p14="http://schemas.microsoft.com/office/powerpoint/2010/main" val="1471957702"/>
      </p:ext>
    </p:extLst>
  </p:cSld>
  <p:clrMapOvr>
    <a:masterClrMapping/>
  </p:clrMapOvr>
  <mc:AlternateContent xmlns:mc="http://schemas.openxmlformats.org/markup-compatibility/2006" xmlns:p14="http://schemas.microsoft.com/office/powerpoint/2010/main">
    <mc:Choice Requires="p14">
      <p:transition p14:dur="10" advClick="0">
        <p:fade/>
      </p:transition>
    </mc:Choice>
    <mc:Fallback xmlns="">
      <p:transition advClick="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11" name="Content Placeholder 2" descr="add specific descripton" title="add specific title"/>
          <p:cNvSpPr>
            <a:spLocks noGrp="1"/>
          </p:cNvSpPr>
          <p:nvPr>
            <p:ph idx="15" hasCustomPrompt="1"/>
          </p:nvPr>
        </p:nvSpPr>
        <p:spPr>
          <a:xfrm>
            <a:off x="5573888" y="229810"/>
            <a:ext cx="3392206" cy="668812"/>
          </a:xfrm>
          <a:prstGeom prst="rect">
            <a:avLst/>
          </a:prstGeom>
          <a:ln>
            <a:noFill/>
          </a:ln>
        </p:spPr>
        <p:txBody>
          <a:bodyPr/>
          <a:lstStyle>
            <a:lvl1pPr algn="r">
              <a:lnSpc>
                <a:spcPts val="1640"/>
              </a:lnSpc>
              <a:spcBef>
                <a:spcPts val="0"/>
              </a:spcBef>
              <a:defRPr sz="1300" baseline="0">
                <a:solidFill>
                  <a:schemeClr val="bg1"/>
                </a:solidFill>
              </a:defRPr>
            </a:lvl1pPr>
            <a:lvl2pPr marL="0">
              <a:spcBef>
                <a:spcPts val="600"/>
              </a:spcBef>
              <a:defRPr sz="2400">
                <a:solidFill>
                  <a:schemeClr val="tx1">
                    <a:lumMod val="65000"/>
                    <a:lumOff val="35000"/>
                  </a:schemeClr>
                </a:solidFill>
              </a:defRPr>
            </a:lvl2pPr>
            <a:lvl3pPr>
              <a:spcBef>
                <a:spcPts val="0"/>
              </a:spcBef>
              <a:defRPr sz="2000">
                <a:solidFill>
                  <a:schemeClr val="tx1">
                    <a:lumMod val="65000"/>
                    <a:lumOff val="35000"/>
                  </a:schemeClr>
                </a:solidFill>
              </a:defRPr>
            </a:lvl3pPr>
            <a:lvl5pPr marL="502920" indent="0">
              <a:spcBef>
                <a:spcPts val="350"/>
              </a:spcBef>
              <a:buNone/>
              <a:defRPr sz="1600">
                <a:solidFill>
                  <a:schemeClr val="tx1">
                    <a:lumMod val="65000"/>
                    <a:lumOff val="35000"/>
                  </a:schemeClr>
                </a:solidFill>
              </a:defRPr>
            </a:lvl5pPr>
          </a:lstStyle>
          <a:p>
            <a:pPr lvl="0"/>
            <a:r>
              <a:rPr lang="en-US" dirty="0"/>
              <a:t>UNIT NAME HERE</a:t>
            </a:r>
          </a:p>
          <a:p>
            <a:pPr lvl="0"/>
            <a:r>
              <a:rPr lang="en-US" dirty="0"/>
              <a:t>LINE 2 AS NEEDED</a:t>
            </a:r>
          </a:p>
        </p:txBody>
      </p:sp>
      <p:sp>
        <p:nvSpPr>
          <p:cNvPr id="13" name="Content Placeholder 2" descr="add specific description" title="add specific title"/>
          <p:cNvSpPr>
            <a:spLocks noGrp="1"/>
          </p:cNvSpPr>
          <p:nvPr>
            <p:ph idx="17" hasCustomPrompt="1"/>
          </p:nvPr>
        </p:nvSpPr>
        <p:spPr>
          <a:xfrm>
            <a:off x="4881010" y="5372665"/>
            <a:ext cx="3392206" cy="1094025"/>
          </a:xfrm>
          <a:prstGeom prst="rect">
            <a:avLst/>
          </a:prstGeom>
          <a:ln>
            <a:solidFill>
              <a:schemeClr val="bg1"/>
            </a:solidFill>
          </a:ln>
        </p:spPr>
        <p:txBody>
          <a:bodyPr/>
          <a:lstStyle>
            <a:lvl1pPr algn="r">
              <a:lnSpc>
                <a:spcPct val="110000"/>
              </a:lnSpc>
              <a:spcBef>
                <a:spcPts val="0"/>
              </a:spcBef>
              <a:defRPr sz="2400" baseline="-25000">
                <a:solidFill>
                  <a:srgbClr val="BB0000"/>
                </a:solidFill>
              </a:defRPr>
            </a:lvl1pPr>
            <a:lvl2pPr marL="0">
              <a:spcBef>
                <a:spcPts val="600"/>
              </a:spcBef>
              <a:defRPr sz="2400">
                <a:solidFill>
                  <a:schemeClr val="tx1">
                    <a:lumMod val="65000"/>
                    <a:lumOff val="35000"/>
                  </a:schemeClr>
                </a:solidFill>
              </a:defRPr>
            </a:lvl2pPr>
            <a:lvl3pPr>
              <a:spcBef>
                <a:spcPts val="0"/>
              </a:spcBef>
              <a:defRPr sz="2000">
                <a:solidFill>
                  <a:schemeClr val="tx1">
                    <a:lumMod val="65000"/>
                    <a:lumOff val="35000"/>
                  </a:schemeClr>
                </a:solidFill>
              </a:defRPr>
            </a:lvl3pPr>
            <a:lvl5pPr marL="502920" indent="0">
              <a:spcBef>
                <a:spcPts val="350"/>
              </a:spcBef>
              <a:buNone/>
              <a:defRPr sz="1600">
                <a:solidFill>
                  <a:schemeClr val="tx1">
                    <a:lumMod val="65000"/>
                    <a:lumOff val="35000"/>
                  </a:schemeClr>
                </a:solidFill>
              </a:defRPr>
            </a:lvl5pPr>
          </a:lstStyle>
          <a:p>
            <a:pPr algn="r">
              <a:lnSpc>
                <a:spcPct val="110000"/>
              </a:lnSpc>
            </a:pPr>
            <a:r>
              <a:rPr lang="en-US" sz="2400" dirty="0">
                <a:solidFill>
                  <a:schemeClr val="tx1">
                    <a:lumMod val="75000"/>
                    <a:lumOff val="25000"/>
                  </a:schemeClr>
                </a:solidFill>
                <a:cs typeface="Arial"/>
              </a:rPr>
              <a:t>– </a:t>
            </a:r>
            <a:r>
              <a:rPr lang="en-US" sz="2400" dirty="0" err="1">
                <a:solidFill>
                  <a:schemeClr val="tx1">
                    <a:lumMod val="75000"/>
                    <a:lumOff val="25000"/>
                  </a:schemeClr>
                </a:solidFill>
                <a:cs typeface="Arial"/>
              </a:rPr>
              <a:t>Firstandlast</a:t>
            </a:r>
            <a:r>
              <a:rPr lang="en-US" sz="2400" dirty="0">
                <a:solidFill>
                  <a:schemeClr val="tx1">
                    <a:lumMod val="75000"/>
                    <a:lumOff val="25000"/>
                  </a:schemeClr>
                </a:solidFill>
                <a:cs typeface="Arial"/>
              </a:rPr>
              <a:t> Name</a:t>
            </a:r>
          </a:p>
          <a:p>
            <a:pPr algn="r">
              <a:lnSpc>
                <a:spcPct val="110000"/>
              </a:lnSpc>
            </a:pPr>
            <a:r>
              <a:rPr lang="en-US" sz="1800" dirty="0">
                <a:solidFill>
                  <a:schemeClr val="tx1">
                    <a:lumMod val="60000"/>
                    <a:lumOff val="40000"/>
                  </a:schemeClr>
                </a:solidFill>
                <a:cs typeface="Arial"/>
              </a:rPr>
              <a:t>   Optional title line</a:t>
            </a:r>
            <a:endParaRPr lang="en-US" dirty="0"/>
          </a:p>
        </p:txBody>
      </p:sp>
      <p:sp>
        <p:nvSpPr>
          <p:cNvPr id="14" name="Text Placeholder 13"/>
          <p:cNvSpPr>
            <a:spLocks noGrp="1"/>
          </p:cNvSpPr>
          <p:nvPr>
            <p:ph type="body" sz="quarter" idx="18" hasCustomPrompt="1"/>
          </p:nvPr>
        </p:nvSpPr>
        <p:spPr>
          <a:xfrm>
            <a:off x="944698" y="1734523"/>
            <a:ext cx="7200384" cy="3789978"/>
          </a:xfrm>
          <a:prstGeom prst="rect">
            <a:avLst/>
          </a:prstGeom>
          <a:ln>
            <a:solidFill>
              <a:srgbClr val="FFFFFF"/>
            </a:solidFill>
          </a:ln>
        </p:spPr>
        <p:txBody>
          <a:bodyPr vert="horz"/>
          <a:lstStyle>
            <a:lvl1pPr algn="ctr">
              <a:defRPr lang="en-US" sz="3200" b="0" smtClean="0">
                <a:solidFill>
                  <a:srgbClr val="BB0032"/>
                </a:solidFill>
                <a:cs typeface="Arial"/>
              </a:defRPr>
            </a:lvl1pPr>
          </a:lstStyle>
          <a:p>
            <a:pPr lvl="0"/>
            <a:r>
              <a:rPr lang="en-US" sz="6500" b="0" dirty="0">
                <a:solidFill>
                  <a:srgbClr val="BB0032"/>
                </a:solidFill>
                <a:latin typeface="+mj-lt"/>
                <a:cs typeface="Arial"/>
              </a:rPr>
              <a:t>“Notable quote</a:t>
            </a:r>
            <a:br>
              <a:rPr lang="en-US" sz="6500" b="0" dirty="0">
                <a:solidFill>
                  <a:srgbClr val="BB0032"/>
                </a:solidFill>
                <a:latin typeface="+mj-lt"/>
                <a:cs typeface="Arial"/>
              </a:rPr>
            </a:br>
            <a:r>
              <a:rPr lang="en-US" sz="6500" b="0" dirty="0">
                <a:solidFill>
                  <a:srgbClr val="BB0032"/>
                </a:solidFill>
                <a:latin typeface="+mj-lt"/>
                <a:cs typeface="Arial"/>
              </a:rPr>
              <a:t>goes right here,</a:t>
            </a:r>
            <a:br>
              <a:rPr lang="en-US" sz="6500" b="0" dirty="0">
                <a:solidFill>
                  <a:srgbClr val="BB0032"/>
                </a:solidFill>
                <a:latin typeface="+mj-lt"/>
                <a:cs typeface="Arial"/>
              </a:rPr>
            </a:br>
            <a:r>
              <a:rPr lang="en-US" sz="6500" b="0" dirty="0">
                <a:solidFill>
                  <a:srgbClr val="BB0032"/>
                </a:solidFill>
                <a:latin typeface="+mj-lt"/>
                <a:cs typeface="Arial"/>
              </a:rPr>
              <a:t>yes right here.”</a:t>
            </a:r>
            <a:endParaRPr lang="en-US" dirty="0"/>
          </a:p>
        </p:txBody>
      </p:sp>
      <p:sp>
        <p:nvSpPr>
          <p:cNvPr id="5" name="Title Placeholder 11"/>
          <p:cNvSpPr>
            <a:spLocks noGrp="1"/>
          </p:cNvSpPr>
          <p:nvPr>
            <p:ph type="title"/>
          </p:nvPr>
        </p:nvSpPr>
        <p:spPr>
          <a:xfrm>
            <a:off x="306917" y="1208106"/>
            <a:ext cx="4180936" cy="508313"/>
          </a:xfrm>
          <a:prstGeom prst="rect">
            <a:avLst/>
          </a:prstGeom>
        </p:spPr>
        <p:txBody>
          <a:bodyPr vert="horz" lIns="91440" tIns="45720" rIns="91440" bIns="45720" rtlCol="0" anchor="ctr">
            <a:normAutofit/>
          </a:bodyPr>
          <a:lstStyle/>
          <a:p>
            <a:endParaRPr lang="en-US" dirty="0"/>
          </a:p>
        </p:txBody>
      </p:sp>
    </p:spTree>
    <p:extLst>
      <p:ext uri="{BB962C8B-B14F-4D97-AF65-F5344CB8AC3E}">
        <p14:creationId xmlns:p14="http://schemas.microsoft.com/office/powerpoint/2010/main" val="1627922425"/>
      </p:ext>
    </p:extLst>
  </p:cSld>
  <p:clrMapOvr>
    <a:masterClrMapping/>
  </p:clrMapOvr>
  <mc:AlternateContent xmlns:mc="http://schemas.openxmlformats.org/markup-compatibility/2006" xmlns:p14="http://schemas.microsoft.com/office/powerpoint/2010/main">
    <mc:Choice Requires="p14">
      <p:transition p14:dur="10" advClick="0">
        <p:fade/>
      </p:transition>
    </mc:Choice>
    <mc:Fallback xmlns="">
      <p:transition advClick="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Full Photo Slide">
    <p:spTree>
      <p:nvGrpSpPr>
        <p:cNvPr id="1" name=""/>
        <p:cNvGrpSpPr/>
        <p:nvPr/>
      </p:nvGrpSpPr>
      <p:grpSpPr>
        <a:xfrm>
          <a:off x="0" y="0"/>
          <a:ext cx="0" cy="0"/>
          <a:chOff x="0" y="0"/>
          <a:chExt cx="0" cy="0"/>
        </a:xfrm>
      </p:grpSpPr>
      <p:sp>
        <p:nvSpPr>
          <p:cNvPr id="7" name="Picture Placeholder 6" descr="add specific description of photo" title="Add specific title of photo"/>
          <p:cNvSpPr>
            <a:spLocks noGrp="1"/>
          </p:cNvSpPr>
          <p:nvPr>
            <p:ph type="pic" sz="quarter" idx="13" hasCustomPrompt="1"/>
          </p:nvPr>
        </p:nvSpPr>
        <p:spPr>
          <a:xfrm>
            <a:off x="0" y="923936"/>
            <a:ext cx="9144000" cy="5934064"/>
          </a:xfrm>
          <a:prstGeom prst="rect">
            <a:avLst/>
          </a:prstGeom>
        </p:spPr>
        <p:txBody>
          <a:bodyPr vert="horz"/>
          <a:lstStyle>
            <a:lvl1pPr>
              <a:defRPr>
                <a:solidFill>
                  <a:schemeClr val="bg1">
                    <a:lumMod val="75000"/>
                  </a:schemeClr>
                </a:solidFill>
              </a:defRPr>
            </a:lvl1pPr>
          </a:lstStyle>
          <a:p>
            <a:r>
              <a:rPr lang="en-US" dirty="0"/>
              <a:t>Full slide picture</a:t>
            </a:r>
          </a:p>
        </p:txBody>
      </p:sp>
      <p:sp>
        <p:nvSpPr>
          <p:cNvPr id="11" name="Content Placeholder 2" descr="add specific description " title="add specific title"/>
          <p:cNvSpPr>
            <a:spLocks noGrp="1"/>
          </p:cNvSpPr>
          <p:nvPr>
            <p:ph idx="15" hasCustomPrompt="1"/>
          </p:nvPr>
        </p:nvSpPr>
        <p:spPr>
          <a:xfrm>
            <a:off x="5573888" y="229810"/>
            <a:ext cx="3392206" cy="668812"/>
          </a:xfrm>
          <a:prstGeom prst="rect">
            <a:avLst/>
          </a:prstGeom>
          <a:ln>
            <a:noFill/>
          </a:ln>
        </p:spPr>
        <p:txBody>
          <a:bodyPr/>
          <a:lstStyle>
            <a:lvl1pPr algn="r">
              <a:lnSpc>
                <a:spcPts val="1640"/>
              </a:lnSpc>
              <a:spcBef>
                <a:spcPts val="0"/>
              </a:spcBef>
              <a:defRPr sz="1300" baseline="0">
                <a:solidFill>
                  <a:schemeClr val="bg1"/>
                </a:solidFill>
              </a:defRPr>
            </a:lvl1pPr>
            <a:lvl2pPr marL="0">
              <a:spcBef>
                <a:spcPts val="600"/>
              </a:spcBef>
              <a:defRPr sz="2400">
                <a:solidFill>
                  <a:schemeClr val="tx1">
                    <a:lumMod val="65000"/>
                    <a:lumOff val="35000"/>
                  </a:schemeClr>
                </a:solidFill>
              </a:defRPr>
            </a:lvl2pPr>
            <a:lvl3pPr>
              <a:spcBef>
                <a:spcPts val="0"/>
              </a:spcBef>
              <a:defRPr sz="2000">
                <a:solidFill>
                  <a:schemeClr val="tx1">
                    <a:lumMod val="65000"/>
                    <a:lumOff val="35000"/>
                  </a:schemeClr>
                </a:solidFill>
              </a:defRPr>
            </a:lvl3pPr>
            <a:lvl5pPr marL="502920" indent="0">
              <a:spcBef>
                <a:spcPts val="350"/>
              </a:spcBef>
              <a:buNone/>
              <a:defRPr sz="1600">
                <a:solidFill>
                  <a:schemeClr val="tx1">
                    <a:lumMod val="65000"/>
                    <a:lumOff val="35000"/>
                  </a:schemeClr>
                </a:solidFill>
              </a:defRPr>
            </a:lvl5pPr>
          </a:lstStyle>
          <a:p>
            <a:pPr lvl="0"/>
            <a:r>
              <a:rPr lang="en-US" dirty="0"/>
              <a:t>UNIT NAME HERE</a:t>
            </a:r>
          </a:p>
          <a:p>
            <a:pPr lvl="0"/>
            <a:r>
              <a:rPr lang="en-US" dirty="0"/>
              <a:t>LINE 2 AS NEEDED</a:t>
            </a:r>
          </a:p>
        </p:txBody>
      </p:sp>
      <p:sp>
        <p:nvSpPr>
          <p:cNvPr id="12" name="Content Placeholder 2" descr="add specific description" title="add specific title"/>
          <p:cNvSpPr>
            <a:spLocks noGrp="1"/>
          </p:cNvSpPr>
          <p:nvPr>
            <p:ph idx="14"/>
          </p:nvPr>
        </p:nvSpPr>
        <p:spPr>
          <a:xfrm>
            <a:off x="4868540" y="1436104"/>
            <a:ext cx="3998889" cy="1591385"/>
          </a:xfrm>
          <a:prstGeom prst="rect">
            <a:avLst/>
          </a:prstGeom>
          <a:ln w="19050" cmpd="sng">
            <a:noFill/>
          </a:ln>
          <a:effectLst/>
        </p:spPr>
        <p:txBody>
          <a:bodyPr/>
          <a:lstStyle>
            <a:lvl1pPr marL="91440">
              <a:lnSpc>
                <a:spcPts val="3440"/>
              </a:lnSpc>
              <a:spcBef>
                <a:spcPts val="0"/>
              </a:spcBef>
              <a:defRPr sz="2000" b="1">
                <a:solidFill>
                  <a:srgbClr val="BB0000"/>
                </a:solidFill>
              </a:defRPr>
            </a:lvl1pPr>
            <a:lvl2pPr marL="91440" indent="182880">
              <a:spcBef>
                <a:spcPts val="200"/>
              </a:spcBef>
              <a:spcAft>
                <a:spcPts val="0"/>
              </a:spcAft>
              <a:buClr>
                <a:srgbClr val="BB0000"/>
              </a:buClr>
              <a:buFont typeface="Arial"/>
              <a:buChar char="•"/>
              <a:defRPr sz="1600">
                <a:solidFill>
                  <a:schemeClr val="tx1">
                    <a:lumMod val="65000"/>
                    <a:lumOff val="35000"/>
                  </a:schemeClr>
                </a:solidFill>
              </a:defRPr>
            </a:lvl2pPr>
            <a:lvl3pPr marL="91440" indent="182880">
              <a:spcBef>
                <a:spcPts val="200"/>
              </a:spcBef>
              <a:spcAft>
                <a:spcPts val="0"/>
              </a:spcAft>
              <a:buClr>
                <a:srgbClr val="BB0000"/>
              </a:buClr>
              <a:defRPr sz="1600">
                <a:solidFill>
                  <a:schemeClr val="tx1">
                    <a:lumMod val="65000"/>
                    <a:lumOff val="35000"/>
                  </a:schemeClr>
                </a:solidFill>
              </a:defRPr>
            </a:lvl3pPr>
            <a:lvl5pPr marL="502920" indent="0">
              <a:spcBef>
                <a:spcPts val="350"/>
              </a:spcBef>
              <a:buFont typeface="Arial"/>
              <a:buNone/>
              <a:defRPr sz="1800">
                <a:solidFill>
                  <a:schemeClr val="tx1">
                    <a:lumMod val="65000"/>
                    <a:lumOff val="35000"/>
                  </a:schemeClr>
                </a:solidFill>
              </a:defRPr>
            </a:lvl5pPr>
          </a:lstStyle>
          <a:p>
            <a:pPr lvl="0"/>
            <a:r>
              <a:rPr lang="en-US" dirty="0"/>
              <a:t>Click to edit Master text styles</a:t>
            </a:r>
          </a:p>
          <a:p>
            <a:pPr lvl="1"/>
            <a:r>
              <a:rPr lang="en-US" dirty="0"/>
              <a:t>Second level</a:t>
            </a:r>
          </a:p>
          <a:p>
            <a:pPr lvl="2"/>
            <a:r>
              <a:rPr lang="en-US" dirty="0"/>
              <a:t>Third level</a:t>
            </a:r>
          </a:p>
          <a:p>
            <a:pPr lvl="2"/>
            <a:r>
              <a:rPr lang="en-US" dirty="0"/>
              <a:t>Fourth level</a:t>
            </a:r>
          </a:p>
        </p:txBody>
      </p:sp>
      <p:sp>
        <p:nvSpPr>
          <p:cNvPr id="5" name="Title Placeholder 11"/>
          <p:cNvSpPr>
            <a:spLocks noGrp="1"/>
          </p:cNvSpPr>
          <p:nvPr>
            <p:ph type="title"/>
          </p:nvPr>
        </p:nvSpPr>
        <p:spPr>
          <a:xfrm>
            <a:off x="306917" y="1208106"/>
            <a:ext cx="4180936" cy="508313"/>
          </a:xfrm>
          <a:prstGeom prst="rect">
            <a:avLst/>
          </a:prstGeom>
        </p:spPr>
        <p:txBody>
          <a:bodyPr vert="horz" lIns="91440" tIns="45720" rIns="91440" bIns="45720" rtlCol="0" anchor="ctr">
            <a:normAutofit/>
          </a:bodyPr>
          <a:lstStyle/>
          <a:p>
            <a:endParaRPr lang="en-US" dirty="0"/>
          </a:p>
        </p:txBody>
      </p:sp>
    </p:spTree>
    <p:extLst>
      <p:ext uri="{BB962C8B-B14F-4D97-AF65-F5344CB8AC3E}">
        <p14:creationId xmlns:p14="http://schemas.microsoft.com/office/powerpoint/2010/main" val="3201747252"/>
      </p:ext>
    </p:extLst>
  </p:cSld>
  <p:clrMapOvr>
    <a:masterClrMapping/>
  </p:clrMapOvr>
  <mc:AlternateContent xmlns:mc="http://schemas.openxmlformats.org/markup-compatibility/2006" xmlns:p14="http://schemas.microsoft.com/office/powerpoint/2010/main">
    <mc:Choice Requires="p14">
      <p:transition p14:dur="10" advClick="0">
        <p:fade/>
      </p:transition>
    </mc:Choice>
    <mc:Fallback xmlns="">
      <p:transition advClick="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hoto-Text Slide">
    <p:spTree>
      <p:nvGrpSpPr>
        <p:cNvPr id="1" name=""/>
        <p:cNvGrpSpPr/>
        <p:nvPr/>
      </p:nvGrpSpPr>
      <p:grpSpPr>
        <a:xfrm>
          <a:off x="0" y="0"/>
          <a:ext cx="0" cy="0"/>
          <a:chOff x="0" y="0"/>
          <a:chExt cx="0" cy="0"/>
        </a:xfrm>
      </p:grpSpPr>
      <p:sp>
        <p:nvSpPr>
          <p:cNvPr id="7" name="Picture Placeholder 6" descr="add specific description" title="add specific title"/>
          <p:cNvSpPr>
            <a:spLocks noGrp="1"/>
          </p:cNvSpPr>
          <p:nvPr>
            <p:ph type="pic" sz="quarter" idx="13" hasCustomPrompt="1"/>
          </p:nvPr>
        </p:nvSpPr>
        <p:spPr>
          <a:xfrm>
            <a:off x="0" y="923936"/>
            <a:ext cx="3883850" cy="5934064"/>
          </a:xfrm>
          <a:prstGeom prst="rect">
            <a:avLst/>
          </a:prstGeom>
        </p:spPr>
        <p:txBody>
          <a:bodyPr vert="horz"/>
          <a:lstStyle>
            <a:lvl1pPr>
              <a:defRPr>
                <a:solidFill>
                  <a:srgbClr val="BFBFBF"/>
                </a:solidFill>
              </a:defRPr>
            </a:lvl1pPr>
          </a:lstStyle>
          <a:p>
            <a:r>
              <a:rPr lang="en-US" dirty="0"/>
              <a:t>½ slide picture</a:t>
            </a:r>
          </a:p>
        </p:txBody>
      </p:sp>
      <p:sp>
        <p:nvSpPr>
          <p:cNvPr id="8" name="Content Placeholder 2" descr="add specific description" title="add specific title"/>
          <p:cNvSpPr>
            <a:spLocks noGrp="1"/>
          </p:cNvSpPr>
          <p:nvPr>
            <p:ph idx="14"/>
          </p:nvPr>
        </p:nvSpPr>
        <p:spPr>
          <a:xfrm>
            <a:off x="4137592" y="1830387"/>
            <a:ext cx="4701503" cy="4525963"/>
          </a:xfrm>
          <a:prstGeom prst="rect">
            <a:avLst/>
          </a:prstGeom>
          <a:ln>
            <a:solidFill>
              <a:srgbClr val="FFFFFF"/>
            </a:solidFill>
          </a:ln>
        </p:spPr>
        <p:txBody>
          <a:bodyPr/>
          <a:lstStyle>
            <a:lvl1pPr>
              <a:lnSpc>
                <a:spcPts val="3440"/>
              </a:lnSpc>
              <a:spcBef>
                <a:spcPts val="0"/>
              </a:spcBef>
              <a:defRPr>
                <a:solidFill>
                  <a:srgbClr val="BB0000"/>
                </a:solidFill>
              </a:defRPr>
            </a:lvl1pPr>
            <a:lvl2pPr marL="0">
              <a:spcBef>
                <a:spcPts val="600"/>
              </a:spcBef>
              <a:defRPr sz="2400">
                <a:solidFill>
                  <a:schemeClr val="tx1">
                    <a:lumMod val="65000"/>
                    <a:lumOff val="35000"/>
                  </a:schemeClr>
                </a:solidFill>
              </a:defRPr>
            </a:lvl2pPr>
            <a:lvl3pPr>
              <a:spcBef>
                <a:spcPts val="0"/>
              </a:spcBef>
              <a:defRPr sz="2000">
                <a:solidFill>
                  <a:schemeClr val="tx1">
                    <a:lumMod val="65000"/>
                    <a:lumOff val="35000"/>
                  </a:schemeClr>
                </a:solidFill>
              </a:defRPr>
            </a:lvl3pPr>
            <a:lvl5pPr marL="502920" indent="0">
              <a:spcBef>
                <a:spcPts val="350"/>
              </a:spcBef>
              <a:buNone/>
              <a:defRPr sz="1600">
                <a:solidFill>
                  <a:schemeClr val="tx1">
                    <a:lumMod val="65000"/>
                    <a:lumOff val="35000"/>
                  </a:schemeClr>
                </a:solidFill>
              </a:defRPr>
            </a:lvl5pPr>
          </a:lstStyle>
          <a:p>
            <a:pPr lvl="0"/>
            <a:r>
              <a:rPr lang="en-US" dirty="0"/>
              <a:t>Click to edit Master text styles</a:t>
            </a:r>
          </a:p>
          <a:p>
            <a:pPr lvl="1"/>
            <a:r>
              <a:rPr lang="en-US" dirty="0"/>
              <a:t>Second level</a:t>
            </a:r>
          </a:p>
          <a:p>
            <a:pPr lvl="2"/>
            <a:r>
              <a:rPr lang="en-US" dirty="0"/>
              <a:t>Third level</a:t>
            </a:r>
          </a:p>
          <a:p>
            <a:pPr lvl="4"/>
            <a:r>
              <a:rPr lang="en-US" dirty="0"/>
              <a:t>Fifth level</a:t>
            </a:r>
          </a:p>
        </p:txBody>
      </p:sp>
      <p:sp>
        <p:nvSpPr>
          <p:cNvPr id="12" name="Content Placeholder 2" descr="add specific descripton&#10;" title="add specific title"/>
          <p:cNvSpPr>
            <a:spLocks noGrp="1"/>
          </p:cNvSpPr>
          <p:nvPr>
            <p:ph idx="15" hasCustomPrompt="1"/>
          </p:nvPr>
        </p:nvSpPr>
        <p:spPr>
          <a:xfrm>
            <a:off x="5573888" y="229810"/>
            <a:ext cx="3392206" cy="668812"/>
          </a:xfrm>
          <a:prstGeom prst="rect">
            <a:avLst/>
          </a:prstGeom>
          <a:ln>
            <a:noFill/>
          </a:ln>
        </p:spPr>
        <p:txBody>
          <a:bodyPr/>
          <a:lstStyle>
            <a:lvl1pPr algn="r">
              <a:lnSpc>
                <a:spcPts val="1640"/>
              </a:lnSpc>
              <a:spcBef>
                <a:spcPts val="0"/>
              </a:spcBef>
              <a:defRPr sz="1300" baseline="0">
                <a:solidFill>
                  <a:schemeClr val="bg1"/>
                </a:solidFill>
              </a:defRPr>
            </a:lvl1pPr>
            <a:lvl2pPr marL="0">
              <a:spcBef>
                <a:spcPts val="600"/>
              </a:spcBef>
              <a:defRPr sz="2400">
                <a:solidFill>
                  <a:schemeClr val="tx1">
                    <a:lumMod val="65000"/>
                    <a:lumOff val="35000"/>
                  </a:schemeClr>
                </a:solidFill>
              </a:defRPr>
            </a:lvl2pPr>
            <a:lvl3pPr>
              <a:spcBef>
                <a:spcPts val="0"/>
              </a:spcBef>
              <a:defRPr sz="2000">
                <a:solidFill>
                  <a:schemeClr val="tx1">
                    <a:lumMod val="65000"/>
                    <a:lumOff val="35000"/>
                  </a:schemeClr>
                </a:solidFill>
              </a:defRPr>
            </a:lvl3pPr>
            <a:lvl5pPr marL="502920" indent="0">
              <a:spcBef>
                <a:spcPts val="350"/>
              </a:spcBef>
              <a:buNone/>
              <a:defRPr sz="1600">
                <a:solidFill>
                  <a:schemeClr val="tx1">
                    <a:lumMod val="65000"/>
                    <a:lumOff val="35000"/>
                  </a:schemeClr>
                </a:solidFill>
              </a:defRPr>
            </a:lvl5pPr>
          </a:lstStyle>
          <a:p>
            <a:pPr lvl="0"/>
            <a:r>
              <a:rPr lang="en-US" dirty="0"/>
              <a:t>UNIT NAME HERE</a:t>
            </a:r>
          </a:p>
          <a:p>
            <a:pPr lvl="0"/>
            <a:r>
              <a:rPr lang="en-US" dirty="0"/>
              <a:t>LINE 2 AS NEEDED</a:t>
            </a:r>
          </a:p>
        </p:txBody>
      </p:sp>
      <p:sp>
        <p:nvSpPr>
          <p:cNvPr id="13" name="Content Placeholder 2" descr="add specific descripton" title="add specific title"/>
          <p:cNvSpPr>
            <a:spLocks noGrp="1"/>
          </p:cNvSpPr>
          <p:nvPr>
            <p:ph idx="16" hasCustomPrompt="1"/>
          </p:nvPr>
        </p:nvSpPr>
        <p:spPr>
          <a:xfrm>
            <a:off x="4315389" y="1052951"/>
            <a:ext cx="4642821" cy="636119"/>
          </a:xfrm>
          <a:prstGeom prst="rect">
            <a:avLst/>
          </a:prstGeom>
          <a:ln>
            <a:solidFill>
              <a:schemeClr val="bg1"/>
            </a:solidFill>
          </a:ln>
        </p:spPr>
        <p:txBody>
          <a:bodyPr/>
          <a:lstStyle>
            <a:lvl1pPr algn="r">
              <a:lnSpc>
                <a:spcPts val="1640"/>
              </a:lnSpc>
              <a:spcBef>
                <a:spcPts val="0"/>
              </a:spcBef>
              <a:defRPr sz="1600" b="1" baseline="0">
                <a:solidFill>
                  <a:schemeClr val="tx1">
                    <a:lumMod val="65000"/>
                    <a:lumOff val="35000"/>
                  </a:schemeClr>
                </a:solidFill>
              </a:defRPr>
            </a:lvl1pPr>
            <a:lvl2pPr marL="0">
              <a:spcBef>
                <a:spcPts val="600"/>
              </a:spcBef>
              <a:defRPr sz="2400">
                <a:solidFill>
                  <a:schemeClr val="tx1">
                    <a:lumMod val="65000"/>
                    <a:lumOff val="35000"/>
                  </a:schemeClr>
                </a:solidFill>
              </a:defRPr>
            </a:lvl2pPr>
            <a:lvl3pPr>
              <a:spcBef>
                <a:spcPts val="0"/>
              </a:spcBef>
              <a:defRPr sz="2000">
                <a:solidFill>
                  <a:schemeClr val="tx1">
                    <a:lumMod val="65000"/>
                    <a:lumOff val="35000"/>
                  </a:schemeClr>
                </a:solidFill>
              </a:defRPr>
            </a:lvl3pPr>
            <a:lvl5pPr marL="502920" indent="0">
              <a:spcBef>
                <a:spcPts val="350"/>
              </a:spcBef>
              <a:buNone/>
              <a:defRPr sz="1600">
                <a:solidFill>
                  <a:schemeClr val="tx1">
                    <a:lumMod val="65000"/>
                    <a:lumOff val="35000"/>
                  </a:schemeClr>
                </a:solidFill>
              </a:defRPr>
            </a:lvl5pPr>
          </a:lstStyle>
          <a:p>
            <a:pPr lvl="0"/>
            <a:r>
              <a:rPr lang="en-US" dirty="0"/>
              <a:t>TOPIC TITLE HERE</a:t>
            </a:r>
          </a:p>
        </p:txBody>
      </p:sp>
      <p:sp>
        <p:nvSpPr>
          <p:cNvPr id="6" name="Title Placeholder 11"/>
          <p:cNvSpPr>
            <a:spLocks noGrp="1"/>
          </p:cNvSpPr>
          <p:nvPr>
            <p:ph type="title"/>
          </p:nvPr>
        </p:nvSpPr>
        <p:spPr>
          <a:xfrm>
            <a:off x="306917" y="1208106"/>
            <a:ext cx="4180936" cy="508313"/>
          </a:xfrm>
          <a:prstGeom prst="rect">
            <a:avLst/>
          </a:prstGeom>
        </p:spPr>
        <p:txBody>
          <a:bodyPr vert="horz" lIns="91440" tIns="45720" rIns="91440" bIns="45720" rtlCol="0" anchor="ctr">
            <a:normAutofit/>
          </a:bodyPr>
          <a:lstStyle/>
          <a:p>
            <a:endParaRPr lang="en-US" dirty="0"/>
          </a:p>
        </p:txBody>
      </p:sp>
    </p:spTree>
    <p:extLst>
      <p:ext uri="{BB962C8B-B14F-4D97-AF65-F5344CB8AC3E}">
        <p14:creationId xmlns:p14="http://schemas.microsoft.com/office/powerpoint/2010/main" val="1673681296"/>
      </p:ext>
    </p:extLst>
  </p:cSld>
  <p:clrMapOvr>
    <a:masterClrMapping/>
  </p:clrMapOvr>
  <mc:AlternateContent xmlns:mc="http://schemas.openxmlformats.org/markup-compatibility/2006" xmlns:p14="http://schemas.microsoft.com/office/powerpoint/2010/main">
    <mc:Choice Requires="p14">
      <p:transition p14:dur="10" advClick="0">
        <p:fade/>
      </p:transition>
    </mc:Choice>
    <mc:Fallback xmlns="">
      <p:transition advClick="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Content Placeholder 2"/>
          <p:cNvSpPr>
            <a:spLocks noGrp="1"/>
          </p:cNvSpPr>
          <p:nvPr>
            <p:ph idx="15" hasCustomPrompt="1"/>
          </p:nvPr>
        </p:nvSpPr>
        <p:spPr>
          <a:xfrm>
            <a:off x="5573888" y="229810"/>
            <a:ext cx="3392206" cy="668812"/>
          </a:xfrm>
          <a:prstGeom prst="rect">
            <a:avLst/>
          </a:prstGeom>
          <a:ln>
            <a:noFill/>
          </a:ln>
        </p:spPr>
        <p:txBody>
          <a:bodyPr/>
          <a:lstStyle>
            <a:lvl1pPr algn="r">
              <a:lnSpc>
                <a:spcPts val="1640"/>
              </a:lnSpc>
              <a:spcBef>
                <a:spcPts val="0"/>
              </a:spcBef>
              <a:defRPr sz="1300" baseline="0">
                <a:solidFill>
                  <a:schemeClr val="bg1"/>
                </a:solidFill>
              </a:defRPr>
            </a:lvl1pPr>
            <a:lvl2pPr marL="0">
              <a:spcBef>
                <a:spcPts val="600"/>
              </a:spcBef>
              <a:defRPr sz="2400">
                <a:solidFill>
                  <a:schemeClr val="tx1">
                    <a:lumMod val="65000"/>
                    <a:lumOff val="35000"/>
                  </a:schemeClr>
                </a:solidFill>
              </a:defRPr>
            </a:lvl2pPr>
            <a:lvl3pPr>
              <a:spcBef>
                <a:spcPts val="0"/>
              </a:spcBef>
              <a:defRPr sz="2000">
                <a:solidFill>
                  <a:schemeClr val="tx1">
                    <a:lumMod val="65000"/>
                    <a:lumOff val="35000"/>
                  </a:schemeClr>
                </a:solidFill>
              </a:defRPr>
            </a:lvl3pPr>
            <a:lvl5pPr marL="502920" indent="0">
              <a:spcBef>
                <a:spcPts val="350"/>
              </a:spcBef>
              <a:buNone/>
              <a:defRPr sz="1600">
                <a:solidFill>
                  <a:schemeClr val="tx1">
                    <a:lumMod val="65000"/>
                    <a:lumOff val="35000"/>
                  </a:schemeClr>
                </a:solidFill>
              </a:defRPr>
            </a:lvl5pPr>
          </a:lstStyle>
          <a:p>
            <a:pPr lvl="0"/>
            <a:r>
              <a:rPr lang="en-US" dirty="0"/>
              <a:t>Department of Geography</a:t>
            </a:r>
          </a:p>
        </p:txBody>
      </p:sp>
      <p:sp>
        <p:nvSpPr>
          <p:cNvPr id="5" name="Content Placeholder 2"/>
          <p:cNvSpPr>
            <a:spLocks noGrp="1"/>
          </p:cNvSpPr>
          <p:nvPr>
            <p:ph idx="16" hasCustomPrompt="1"/>
          </p:nvPr>
        </p:nvSpPr>
        <p:spPr>
          <a:xfrm>
            <a:off x="4315389" y="1052951"/>
            <a:ext cx="4642821" cy="636119"/>
          </a:xfrm>
          <a:prstGeom prst="rect">
            <a:avLst/>
          </a:prstGeom>
          <a:ln>
            <a:solidFill>
              <a:schemeClr val="bg1"/>
            </a:solidFill>
          </a:ln>
        </p:spPr>
        <p:txBody>
          <a:bodyPr/>
          <a:lstStyle>
            <a:lvl1pPr algn="r">
              <a:lnSpc>
                <a:spcPts val="1640"/>
              </a:lnSpc>
              <a:spcBef>
                <a:spcPts val="0"/>
              </a:spcBef>
              <a:defRPr sz="1600" b="1" baseline="0">
                <a:solidFill>
                  <a:schemeClr val="tx1">
                    <a:lumMod val="65000"/>
                    <a:lumOff val="35000"/>
                  </a:schemeClr>
                </a:solidFill>
              </a:defRPr>
            </a:lvl1pPr>
            <a:lvl2pPr marL="0">
              <a:spcBef>
                <a:spcPts val="600"/>
              </a:spcBef>
              <a:defRPr sz="2400">
                <a:solidFill>
                  <a:schemeClr val="tx1">
                    <a:lumMod val="65000"/>
                    <a:lumOff val="35000"/>
                  </a:schemeClr>
                </a:solidFill>
              </a:defRPr>
            </a:lvl2pPr>
            <a:lvl3pPr>
              <a:spcBef>
                <a:spcPts val="0"/>
              </a:spcBef>
              <a:defRPr sz="2000">
                <a:solidFill>
                  <a:schemeClr val="tx1">
                    <a:lumMod val="65000"/>
                    <a:lumOff val="35000"/>
                  </a:schemeClr>
                </a:solidFill>
              </a:defRPr>
            </a:lvl3pPr>
            <a:lvl5pPr marL="502920" indent="0">
              <a:spcBef>
                <a:spcPts val="350"/>
              </a:spcBef>
              <a:buNone/>
              <a:defRPr sz="1600">
                <a:solidFill>
                  <a:schemeClr val="tx1">
                    <a:lumMod val="65000"/>
                    <a:lumOff val="35000"/>
                  </a:schemeClr>
                </a:solidFill>
              </a:defRPr>
            </a:lvl5pPr>
          </a:lstStyle>
          <a:p>
            <a:pPr lvl="0"/>
            <a:r>
              <a:rPr lang="en-US" dirty="0"/>
              <a:t>TOPIC TITLE HERE</a:t>
            </a:r>
          </a:p>
        </p:txBody>
      </p:sp>
      <p:sp>
        <p:nvSpPr>
          <p:cNvPr id="6" name="Content Placeholder 2" descr="add specific description&#10;" title="add specific title"/>
          <p:cNvSpPr>
            <a:spLocks noGrp="1"/>
          </p:cNvSpPr>
          <p:nvPr>
            <p:ph idx="14"/>
          </p:nvPr>
        </p:nvSpPr>
        <p:spPr>
          <a:xfrm>
            <a:off x="306917" y="1830387"/>
            <a:ext cx="8463010" cy="4525963"/>
          </a:xfrm>
          <a:prstGeom prst="rect">
            <a:avLst/>
          </a:prstGeom>
          <a:ln>
            <a:solidFill>
              <a:srgbClr val="FFFFFF"/>
            </a:solidFill>
          </a:ln>
        </p:spPr>
        <p:txBody>
          <a:bodyPr/>
          <a:lstStyle>
            <a:lvl1pPr algn="l">
              <a:lnSpc>
                <a:spcPts val="3440"/>
              </a:lnSpc>
              <a:spcBef>
                <a:spcPts val="0"/>
              </a:spcBef>
              <a:defRPr sz="2600">
                <a:solidFill>
                  <a:schemeClr val="tx1">
                    <a:lumMod val="50000"/>
                    <a:lumOff val="50000"/>
                  </a:schemeClr>
                </a:solidFill>
              </a:defRPr>
            </a:lvl1pPr>
            <a:lvl2pPr marL="0">
              <a:spcBef>
                <a:spcPts val="600"/>
              </a:spcBef>
              <a:defRPr sz="2400">
                <a:solidFill>
                  <a:schemeClr val="tx1">
                    <a:lumMod val="65000"/>
                    <a:lumOff val="35000"/>
                  </a:schemeClr>
                </a:solidFill>
              </a:defRPr>
            </a:lvl2pPr>
            <a:lvl3pPr>
              <a:spcBef>
                <a:spcPts val="0"/>
              </a:spcBef>
              <a:defRPr sz="2000">
                <a:solidFill>
                  <a:schemeClr val="tx1">
                    <a:lumMod val="65000"/>
                    <a:lumOff val="35000"/>
                  </a:schemeClr>
                </a:solidFill>
              </a:defRPr>
            </a:lvl3pPr>
            <a:lvl5pPr marL="502920" indent="0">
              <a:spcBef>
                <a:spcPts val="350"/>
              </a:spcBef>
              <a:buNone/>
              <a:defRPr sz="1600">
                <a:solidFill>
                  <a:schemeClr val="tx1">
                    <a:lumMod val="65000"/>
                    <a:lumOff val="35000"/>
                  </a:schemeClr>
                </a:solidFill>
              </a:defRPr>
            </a:lvl5pPr>
          </a:lstStyle>
          <a:p>
            <a:pPr lvl="0"/>
            <a:endParaRPr lang="en-US" dirty="0"/>
          </a:p>
          <a:p>
            <a:pPr lvl="0"/>
            <a:endParaRPr lang="en-US" dirty="0"/>
          </a:p>
          <a:p>
            <a:pPr lvl="0"/>
            <a:endParaRPr lang="en-US" dirty="0"/>
          </a:p>
          <a:p>
            <a:pPr lvl="0"/>
            <a:endParaRPr lang="en-US" dirty="0"/>
          </a:p>
          <a:p>
            <a:pPr lvl="0"/>
            <a:r>
              <a:rPr lang="en-US" dirty="0"/>
              <a:t>chart/graph/table</a:t>
            </a:r>
          </a:p>
        </p:txBody>
      </p:sp>
      <p:sp>
        <p:nvSpPr>
          <p:cNvPr id="8" name="Title Placeholder 11"/>
          <p:cNvSpPr>
            <a:spLocks noGrp="1"/>
          </p:cNvSpPr>
          <p:nvPr>
            <p:ph type="title"/>
          </p:nvPr>
        </p:nvSpPr>
        <p:spPr>
          <a:xfrm>
            <a:off x="306917" y="1208106"/>
            <a:ext cx="8463010" cy="508313"/>
          </a:xfrm>
          <a:prstGeom prst="rect">
            <a:avLst/>
          </a:prstGeom>
        </p:spPr>
        <p:txBody>
          <a:bodyPr vert="horz" lIns="91440" tIns="45720" rIns="91440" bIns="45720" rtlCol="0" anchor="ctr">
            <a:normAutofit/>
          </a:bodyPr>
          <a:lstStyle/>
          <a:p>
            <a:endParaRPr lang="en-US" dirty="0"/>
          </a:p>
        </p:txBody>
      </p:sp>
    </p:spTree>
    <p:extLst>
      <p:ext uri="{BB962C8B-B14F-4D97-AF65-F5344CB8AC3E}">
        <p14:creationId xmlns:p14="http://schemas.microsoft.com/office/powerpoint/2010/main" val="383328258"/>
      </p:ext>
    </p:extLst>
  </p:cSld>
  <p:clrMapOvr>
    <a:masterClrMapping/>
  </p:clrMapOvr>
  <mc:AlternateContent xmlns:mc="http://schemas.openxmlformats.org/markup-compatibility/2006" xmlns:p14="http://schemas.microsoft.com/office/powerpoint/2010/main">
    <mc:Choice Requires="p14">
      <p:transition p14:dur="10" advClick="0">
        <p:fade/>
      </p:transition>
    </mc:Choice>
    <mc:Fallback xmlns="">
      <p:transition advClick="0">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4.xml"/><Relationship Id="rId7" Type="http://schemas.openxmlformats.org/officeDocument/2006/relationships/slideLayout" Target="../slideLayouts/slideLayout8.xml"/><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slideLayout" Target="../slideLayouts/slideLayout7.xml"/><Relationship Id="rId5" Type="http://schemas.openxmlformats.org/officeDocument/2006/relationships/slideLayout" Target="../slideLayouts/slideLayout6.xml"/><Relationship Id="rId4" Type="http://schemas.openxmlformats.org/officeDocument/2006/relationships/slideLayout" Target="../slideLayouts/slideLayout5.xml"/><Relationship Id="rId9"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3709460" y="6356350"/>
            <a:ext cx="2133600" cy="365125"/>
          </a:xfrm>
          <a:prstGeom prst="rect">
            <a:avLst/>
          </a:prstGeom>
          <a:ln>
            <a:solidFill>
              <a:schemeClr val="bg1"/>
            </a:solidFill>
          </a:ln>
        </p:spPr>
        <p:txBody>
          <a:bodyPr vert="horz" lIns="91440" tIns="45720" rIns="91440" bIns="45720" rtlCol="0" anchor="ctr"/>
          <a:lstStyle>
            <a:lvl1pPr algn="ctr">
              <a:defRPr sz="1200">
                <a:solidFill>
                  <a:schemeClr val="tx1">
                    <a:tint val="75000"/>
                  </a:schemeClr>
                </a:solidFill>
              </a:defRPr>
            </a:lvl1pPr>
          </a:lstStyle>
          <a:p>
            <a:fld id="{0F0D8E7B-AF3B-B444-8E74-E549FC814F53}" type="datetimeFigureOut">
              <a:rPr lang="en-US" smtClean="0"/>
              <a:pPr/>
              <a:t>1/28/2021</a:t>
            </a:fld>
            <a:endParaRPr lang="en-US" dirty="0"/>
          </a:p>
        </p:txBody>
      </p:sp>
      <p:sp>
        <p:nvSpPr>
          <p:cNvPr id="7" name="Rectangle 6"/>
          <p:cNvSpPr/>
          <p:nvPr userDrawn="1"/>
        </p:nvSpPr>
        <p:spPr>
          <a:xfrm>
            <a:off x="0" y="2974444"/>
            <a:ext cx="9144000" cy="2962806"/>
          </a:xfrm>
          <a:prstGeom prst="rect">
            <a:avLst/>
          </a:prstGeom>
          <a:solidFill>
            <a:srgbClr val="636D6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9" name="Picture 8" title="The Ohio State University Logo"/>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65250" y="1600201"/>
            <a:ext cx="6424083" cy="931492"/>
          </a:xfrm>
          <a:prstGeom prst="rect">
            <a:avLst/>
          </a:prstGeom>
        </p:spPr>
      </p:pic>
    </p:spTree>
    <p:extLst>
      <p:ext uri="{BB962C8B-B14F-4D97-AF65-F5344CB8AC3E}">
        <p14:creationId xmlns:p14="http://schemas.microsoft.com/office/powerpoint/2010/main" val="1848112563"/>
      </p:ext>
    </p:extLst>
  </p:cSld>
  <p:clrMap bg1="lt1" tx1="dk1" bg2="lt2" tx2="dk2" accent1="accent1" accent2="accent2" accent3="accent3" accent4="accent4" accent5="accent5" accent6="accent6" hlink="hlink" folHlink="folHlink"/>
  <p:sldLayoutIdLst>
    <p:sldLayoutId id="2147483777" r:id="rId1"/>
  </p:sldLayoutIdLst>
  <mc:AlternateContent xmlns:mc="http://schemas.openxmlformats.org/markup-compatibility/2006" xmlns:p14="http://schemas.microsoft.com/office/powerpoint/2010/main">
    <mc:Choice Requires="p14">
      <p:transition p14:dur="10" advClick="0">
        <p:fade/>
      </p:transition>
    </mc:Choice>
    <mc:Fallback xmlns="">
      <p:transition advClick="0">
        <p:fade/>
      </p:transition>
    </mc:Fallback>
  </mc:AlternateConten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0" indent="0" algn="l" defTabSz="457200" rtl="0" eaLnBrk="1" latinLnBrk="0" hangingPunct="1">
        <a:spcBef>
          <a:spcPct val="20000"/>
        </a:spcBef>
        <a:buFont typeface="Arial"/>
        <a:buNone/>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0"/>
            <a:ext cx="9144000" cy="910167"/>
            <a:chOff x="0" y="1040406"/>
            <a:chExt cx="9144000" cy="910167"/>
          </a:xfrm>
        </p:grpSpPr>
        <p:sp>
          <p:nvSpPr>
            <p:cNvPr id="8" name="Rectangle 7"/>
            <p:cNvSpPr/>
            <p:nvPr/>
          </p:nvSpPr>
          <p:spPr>
            <a:xfrm>
              <a:off x="0" y="1040406"/>
              <a:ext cx="9144000" cy="910167"/>
            </a:xfrm>
            <a:prstGeom prst="rect">
              <a:avLst/>
            </a:prstGeom>
            <a:solidFill>
              <a:srgbClr val="636D6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9" name="Picture 8" descr="TheOhioStateUniversity-REV-Horiz-RGBHEX.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06917" y="1238314"/>
              <a:ext cx="3284042" cy="476186"/>
            </a:xfrm>
            <a:prstGeom prst="rect">
              <a:avLst/>
            </a:prstGeom>
          </p:spPr>
        </p:pic>
      </p:grpSp>
      <p:sp>
        <p:nvSpPr>
          <p:cNvPr id="2" name="Rectangle 1"/>
          <p:cNvSpPr/>
          <p:nvPr userDrawn="1"/>
        </p:nvSpPr>
        <p:spPr>
          <a:xfrm>
            <a:off x="8518368" y="6351239"/>
            <a:ext cx="435436" cy="338554"/>
          </a:xfrm>
          <a:prstGeom prst="rect">
            <a:avLst/>
          </a:prstGeom>
        </p:spPr>
        <p:txBody>
          <a:bodyPr wrap="none">
            <a:spAutoFit/>
          </a:bodyPr>
          <a:lstStyle/>
          <a:p>
            <a:fld id="{B5C881AA-F0C4-B947-803C-EA0A96934EAC}" type="slidenum">
              <a:rPr lang="en-US" sz="1600" smtClean="0">
                <a:solidFill>
                  <a:srgbClr val="636D6E"/>
                </a:solidFill>
              </a:rPr>
              <a:pPr/>
              <a:t>‹#›</a:t>
            </a:fld>
            <a:endParaRPr lang="en-US" sz="1600" dirty="0">
              <a:solidFill>
                <a:srgbClr val="636D6E"/>
              </a:solidFill>
            </a:endParaRPr>
          </a:p>
        </p:txBody>
      </p:sp>
      <p:sp>
        <p:nvSpPr>
          <p:cNvPr id="12" name="Title Placeholder 11"/>
          <p:cNvSpPr>
            <a:spLocks noGrp="1"/>
          </p:cNvSpPr>
          <p:nvPr>
            <p:ph type="title"/>
          </p:nvPr>
        </p:nvSpPr>
        <p:spPr>
          <a:xfrm>
            <a:off x="306917" y="1208106"/>
            <a:ext cx="4180936" cy="508313"/>
          </a:xfrm>
          <a:prstGeom prst="rect">
            <a:avLst/>
          </a:prstGeom>
        </p:spPr>
        <p:txBody>
          <a:bodyPr vert="horz" lIns="91440" tIns="45720" rIns="91440" bIns="45720" rtlCol="0" anchor="ctr">
            <a:normAutofit/>
          </a:bodyPr>
          <a:lstStyle/>
          <a:p>
            <a:endParaRPr lang="en-US" dirty="0"/>
          </a:p>
        </p:txBody>
      </p:sp>
    </p:spTree>
    <p:extLst>
      <p:ext uri="{BB962C8B-B14F-4D97-AF65-F5344CB8AC3E}">
        <p14:creationId xmlns:p14="http://schemas.microsoft.com/office/powerpoint/2010/main" val="4027036291"/>
      </p:ext>
    </p:extLst>
  </p:cSld>
  <p:clrMap bg1="lt1" tx1="dk1" bg2="lt2" tx2="dk2" accent1="accent1" accent2="accent2" accent3="accent3" accent4="accent4" accent5="accent5" accent6="accent6" hlink="hlink" folHlink="folHlink"/>
  <p:sldLayoutIdLst>
    <p:sldLayoutId id="2147483752" r:id="rId1"/>
    <p:sldLayoutId id="2147483754" r:id="rId2"/>
    <p:sldLayoutId id="2147483769" r:id="rId3"/>
    <p:sldLayoutId id="2147483767" r:id="rId4"/>
    <p:sldLayoutId id="2147483758" r:id="rId5"/>
    <p:sldLayoutId id="2147483768" r:id="rId6"/>
    <p:sldLayoutId id="2147483763" r:id="rId7"/>
  </p:sldLayoutIdLst>
  <mc:AlternateContent xmlns:mc="http://schemas.openxmlformats.org/markup-compatibility/2006" xmlns:p14="http://schemas.microsoft.com/office/powerpoint/2010/main">
    <mc:Choice Requires="p14">
      <p:transition p14:dur="10" advClick="0">
        <p:fade/>
      </p:transition>
    </mc:Choice>
    <mc:Fallback xmlns="">
      <p:transition advClick="0">
        <p:fade/>
      </p:transition>
    </mc:Fallback>
  </mc:AlternateContent>
  <p:txStyles>
    <p:titleStyle>
      <a:lvl1pPr algn="l" defTabSz="457200" rtl="0" eaLnBrk="1" latinLnBrk="0" hangingPunct="1">
        <a:spcBef>
          <a:spcPct val="0"/>
        </a:spcBef>
        <a:buNone/>
        <a:defRPr sz="4400" kern="1200">
          <a:solidFill>
            <a:schemeClr val="tx1"/>
          </a:solidFill>
          <a:latin typeface="+mj-lt"/>
          <a:ea typeface="+mj-ea"/>
          <a:cs typeface="+mj-cs"/>
        </a:defRPr>
      </a:lvl1pPr>
    </p:titleStyle>
    <p:bodyStyle>
      <a:lvl1pPr marL="0" indent="0" algn="l" defTabSz="457200" rtl="0" eaLnBrk="1" latinLnBrk="0" hangingPunct="1">
        <a:spcBef>
          <a:spcPct val="20000"/>
        </a:spcBef>
        <a:buFont typeface="Arial"/>
        <a:buNone/>
        <a:defRPr sz="3200" kern="1200">
          <a:solidFill>
            <a:schemeClr val="tx1"/>
          </a:solidFill>
          <a:latin typeface="+mn-lt"/>
          <a:ea typeface="+mn-ea"/>
          <a:cs typeface="+mn-cs"/>
        </a:defRPr>
      </a:lvl1pPr>
      <a:lvl2pPr marL="457200" indent="0" algn="l" defTabSz="457200" rtl="0" eaLnBrk="1" latinLnBrk="0" hangingPunct="1">
        <a:spcBef>
          <a:spcPct val="20000"/>
        </a:spcBef>
        <a:buFont typeface="Arial"/>
        <a:buNone/>
        <a:defRPr sz="2800" kern="1200">
          <a:solidFill>
            <a:schemeClr val="tx1"/>
          </a:solidFill>
          <a:latin typeface="+mn-lt"/>
          <a:ea typeface="+mn-ea"/>
          <a:cs typeface="+mn-cs"/>
        </a:defRPr>
      </a:lvl2pPr>
      <a:lvl3pPr marL="0" indent="-228600" algn="l" defTabSz="457200" rtl="0" eaLnBrk="1" latinLnBrk="0" hangingPunct="1">
        <a:spcBef>
          <a:spcPts val="500"/>
        </a:spcBef>
        <a:buFont typeface="Arial"/>
        <a:buChar char="•"/>
        <a:defRPr sz="2400" kern="1200">
          <a:solidFill>
            <a:schemeClr val="tx1"/>
          </a:solidFill>
          <a:latin typeface="+mn-lt"/>
          <a:ea typeface="+mn-ea"/>
          <a:cs typeface="+mn-cs"/>
        </a:defRPr>
      </a:lvl3pPr>
      <a:lvl4pPr marL="548640" indent="0" algn="l" defTabSz="457200" rtl="0" eaLnBrk="1" latinLnBrk="0" hangingPunct="1">
        <a:spcBef>
          <a:spcPts val="0"/>
        </a:spcBef>
        <a:buFont typeface="Arial"/>
        <a:buNone/>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8.xml"/><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8.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21.xml"/><Relationship Id="rId1" Type="http://schemas.openxmlformats.org/officeDocument/2006/relationships/slideLayout" Target="../slideLayouts/slideLayout8.xml"/><Relationship Id="rId5" Type="http://schemas.openxmlformats.org/officeDocument/2006/relationships/image" Target="../media/image22.jpg"/><Relationship Id="rId4" Type="http://schemas.openxmlformats.org/officeDocument/2006/relationships/image" Target="../media/image21.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24.xml"/><Relationship Id="rId1" Type="http://schemas.openxmlformats.org/officeDocument/2006/relationships/slideLayout" Target="../slideLayouts/slideLayout8.xml"/><Relationship Id="rId4" Type="http://schemas.openxmlformats.org/officeDocument/2006/relationships/image" Target="../media/image24.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8.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ubtitle 2"/>
          <p:cNvSpPr txBox="1">
            <a:spLocks/>
          </p:cNvSpPr>
          <p:nvPr/>
        </p:nvSpPr>
        <p:spPr>
          <a:xfrm>
            <a:off x="244090" y="3523306"/>
            <a:ext cx="8738647" cy="823382"/>
          </a:xfrm>
          <a:prstGeom prst="rect">
            <a:avLst/>
          </a:prstGeom>
        </p:spPr>
        <p:txBody>
          <a:bodyPr/>
          <a:lstStyle>
            <a:lvl1pPr marL="0" indent="0" algn="ctr" defTabSz="457200" rtl="0" eaLnBrk="1" latinLnBrk="0" hangingPunct="1">
              <a:spcBef>
                <a:spcPct val="20000"/>
              </a:spcBef>
              <a:buFont typeface="Arial"/>
              <a:buNone/>
              <a:defRPr sz="4000" kern="1200" baseline="0">
                <a:solidFill>
                  <a:schemeClr val="bg1"/>
                </a:solidFill>
                <a:latin typeface="Arial"/>
                <a:ea typeface="+mn-ea"/>
                <a:cs typeface="Arial"/>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3200" dirty="0"/>
              <a:t>The impacts of COVID-19 pandemic on public transit demand in the United States </a:t>
            </a:r>
            <a:endParaRPr lang="en-US" sz="2000" dirty="0"/>
          </a:p>
        </p:txBody>
      </p:sp>
      <p:sp>
        <p:nvSpPr>
          <p:cNvPr id="16" name="Subtitle 2"/>
          <p:cNvSpPr txBox="1">
            <a:spLocks/>
          </p:cNvSpPr>
          <p:nvPr/>
        </p:nvSpPr>
        <p:spPr>
          <a:xfrm>
            <a:off x="1413013" y="4737749"/>
            <a:ext cx="6400800" cy="1494783"/>
          </a:xfrm>
          <a:prstGeom prst="rect">
            <a:avLst/>
          </a:prstGeom>
        </p:spPr>
        <p:txBody>
          <a:bodyPr/>
          <a:lstStyle>
            <a:lvl1pPr marL="0" indent="0" algn="ctr" defTabSz="457200" rtl="0" eaLnBrk="1" latinLnBrk="0" hangingPunct="1">
              <a:spcBef>
                <a:spcPct val="20000"/>
              </a:spcBef>
              <a:buFont typeface="Arial"/>
              <a:buNone/>
              <a:defRPr sz="4000" kern="1200" baseline="0">
                <a:solidFill>
                  <a:schemeClr val="bg1"/>
                </a:solidFill>
                <a:latin typeface="Arial"/>
                <a:ea typeface="+mn-ea"/>
                <a:cs typeface="Arial"/>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US" sz="2400" dirty="0"/>
              <a:t>Luyu Liu</a:t>
            </a:r>
          </a:p>
          <a:p>
            <a:r>
              <a:rPr lang="en-US" sz="2400" dirty="0"/>
              <a:t>2021.1.29</a:t>
            </a:r>
          </a:p>
        </p:txBody>
      </p:sp>
    </p:spTree>
    <p:extLst>
      <p:ext uri="{BB962C8B-B14F-4D97-AF65-F5344CB8AC3E}">
        <p14:creationId xmlns:p14="http://schemas.microsoft.com/office/powerpoint/2010/main" val="2284477403"/>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B235DDA-9261-4873-9D31-73B197D518F0}"/>
              </a:ext>
            </a:extLst>
          </p:cNvPr>
          <p:cNvSpPr>
            <a:spLocks noGrp="1"/>
          </p:cNvSpPr>
          <p:nvPr>
            <p:ph idx="15"/>
          </p:nvPr>
        </p:nvSpPr>
        <p:spPr/>
        <p:txBody>
          <a:bodyPr/>
          <a:lstStyle/>
          <a:p>
            <a:endParaRPr lang="en-US"/>
          </a:p>
        </p:txBody>
      </p:sp>
      <p:sp>
        <p:nvSpPr>
          <p:cNvPr id="3" name="Content Placeholder 2">
            <a:extLst>
              <a:ext uri="{FF2B5EF4-FFF2-40B4-BE49-F238E27FC236}">
                <a16:creationId xmlns:a16="http://schemas.microsoft.com/office/drawing/2014/main" id="{522C3E65-42AC-4EE5-997B-71DD74853238}"/>
              </a:ext>
            </a:extLst>
          </p:cNvPr>
          <p:cNvSpPr>
            <a:spLocks noGrp="1"/>
          </p:cNvSpPr>
          <p:nvPr>
            <p:ph idx="16"/>
          </p:nvPr>
        </p:nvSpPr>
        <p:spPr/>
        <p:txBody>
          <a:bodyPr/>
          <a:lstStyle/>
          <a:p>
            <a:r>
              <a:rPr lang="en-US" dirty="0"/>
              <a:t>Who were still using transit?</a:t>
            </a:r>
          </a:p>
        </p:txBody>
      </p:sp>
      <p:sp>
        <p:nvSpPr>
          <p:cNvPr id="4" name="Title 3">
            <a:extLst>
              <a:ext uri="{FF2B5EF4-FFF2-40B4-BE49-F238E27FC236}">
                <a16:creationId xmlns:a16="http://schemas.microsoft.com/office/drawing/2014/main" id="{80CD5815-CDE0-411B-9504-675B242AEB56}"/>
              </a:ext>
            </a:extLst>
          </p:cNvPr>
          <p:cNvSpPr>
            <a:spLocks noGrp="1"/>
          </p:cNvSpPr>
          <p:nvPr>
            <p:ph type="title"/>
          </p:nvPr>
        </p:nvSpPr>
        <p:spPr/>
        <p:txBody>
          <a:bodyPr>
            <a:normAutofit fontScale="90000"/>
          </a:bodyPr>
          <a:lstStyle/>
          <a:p>
            <a:endParaRPr lang="en-US"/>
          </a:p>
        </p:txBody>
      </p:sp>
    </p:spTree>
    <p:extLst>
      <p:ext uri="{BB962C8B-B14F-4D97-AF65-F5344CB8AC3E}">
        <p14:creationId xmlns:p14="http://schemas.microsoft.com/office/powerpoint/2010/main" val="2547757314"/>
      </p:ext>
    </p:extLst>
  </p:cSld>
  <p:clrMapOvr>
    <a:masterClrMapping/>
  </p:clrMapOvr>
  <mc:AlternateContent xmlns:mc="http://schemas.openxmlformats.org/markup-compatibility/2006" xmlns:p14="http://schemas.microsoft.com/office/powerpoint/2010/main">
    <mc:Choice Requires="p14">
      <p:transition p14:dur="10" advClick="0">
        <p:fade/>
      </p:transition>
    </mc:Choice>
    <mc:Fallback xmlns="">
      <p:transition advClick="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124F36A-5A83-44A0-A6BE-E59677EB681F}"/>
              </a:ext>
            </a:extLst>
          </p:cNvPr>
          <p:cNvSpPr>
            <a:spLocks noGrp="1"/>
          </p:cNvSpPr>
          <p:nvPr>
            <p:ph idx="15"/>
          </p:nvPr>
        </p:nvSpPr>
        <p:spPr/>
        <p:txBody>
          <a:bodyPr/>
          <a:lstStyle/>
          <a:p>
            <a:endParaRPr lang="en-US"/>
          </a:p>
        </p:txBody>
      </p:sp>
      <p:sp>
        <p:nvSpPr>
          <p:cNvPr id="3" name="Content Placeholder 2">
            <a:extLst>
              <a:ext uri="{FF2B5EF4-FFF2-40B4-BE49-F238E27FC236}">
                <a16:creationId xmlns:a16="http://schemas.microsoft.com/office/drawing/2014/main" id="{72CF212E-8304-46D2-B734-291D750C869B}"/>
              </a:ext>
            </a:extLst>
          </p:cNvPr>
          <p:cNvSpPr>
            <a:spLocks noGrp="1"/>
          </p:cNvSpPr>
          <p:nvPr>
            <p:ph idx="16"/>
          </p:nvPr>
        </p:nvSpPr>
        <p:spPr/>
        <p:txBody>
          <a:bodyPr/>
          <a:lstStyle/>
          <a:p>
            <a:endParaRPr lang="en-US"/>
          </a:p>
        </p:txBody>
      </p:sp>
      <p:sp>
        <p:nvSpPr>
          <p:cNvPr id="5" name="Title 4">
            <a:extLst>
              <a:ext uri="{FF2B5EF4-FFF2-40B4-BE49-F238E27FC236}">
                <a16:creationId xmlns:a16="http://schemas.microsoft.com/office/drawing/2014/main" id="{3378382C-92AA-49C1-9F0B-BC8EDCC43918}"/>
              </a:ext>
            </a:extLst>
          </p:cNvPr>
          <p:cNvSpPr>
            <a:spLocks noGrp="1"/>
          </p:cNvSpPr>
          <p:nvPr>
            <p:ph type="title"/>
          </p:nvPr>
        </p:nvSpPr>
        <p:spPr/>
        <p:txBody>
          <a:bodyPr>
            <a:noAutofit/>
          </a:bodyPr>
          <a:lstStyle/>
          <a:p>
            <a:r>
              <a:rPr lang="en-US" sz="2800" dirty="0"/>
              <a:t>Who were still using transit - a regression analysis</a:t>
            </a:r>
          </a:p>
        </p:txBody>
      </p:sp>
      <p:sp>
        <p:nvSpPr>
          <p:cNvPr id="11" name="Content Placeholder 10">
            <a:extLst>
              <a:ext uri="{FF2B5EF4-FFF2-40B4-BE49-F238E27FC236}">
                <a16:creationId xmlns:a16="http://schemas.microsoft.com/office/drawing/2014/main" id="{41ABB253-99AF-4344-8D98-9306E10789AC}"/>
              </a:ext>
            </a:extLst>
          </p:cNvPr>
          <p:cNvSpPr>
            <a:spLocks noGrp="1"/>
          </p:cNvSpPr>
          <p:nvPr>
            <p:ph idx="14"/>
          </p:nvPr>
        </p:nvSpPr>
        <p:spPr/>
        <p:txBody>
          <a:bodyPr/>
          <a:lstStyle/>
          <a:p>
            <a:r>
              <a:rPr lang="en-US" dirty="0"/>
              <a:t>Four categories of factors contribute to the </a:t>
            </a:r>
            <a:r>
              <a:rPr lang="en-US" dirty="0">
                <a:solidFill>
                  <a:srgbClr val="C00000"/>
                </a:solidFill>
              </a:rPr>
              <a:t>base value </a:t>
            </a:r>
            <a:r>
              <a:rPr lang="en-US" dirty="0"/>
              <a:t>– higher transit demand during the lockdown</a:t>
            </a:r>
          </a:p>
          <a:p>
            <a:pPr marL="457200" indent="-457200">
              <a:buFont typeface="Arial" panose="020B0604020202020204" pitchFamily="34" charset="0"/>
              <a:buChar char="•"/>
            </a:pPr>
            <a:endParaRPr lang="en-US" dirty="0"/>
          </a:p>
          <a:p>
            <a:r>
              <a:rPr lang="en-US" dirty="0"/>
              <a:t>From high to low R-squared increment</a:t>
            </a:r>
          </a:p>
          <a:p>
            <a:pPr marL="457200" indent="-457200">
              <a:buFont typeface="Arial" panose="020B0604020202020204" pitchFamily="34" charset="0"/>
              <a:buChar char="•"/>
            </a:pPr>
            <a:r>
              <a:rPr lang="en-US" dirty="0"/>
              <a:t>African-American and women</a:t>
            </a:r>
          </a:p>
          <a:p>
            <a:pPr marL="457200" indent="-457200">
              <a:buFont typeface="Arial" panose="020B0604020202020204" pitchFamily="34" charset="0"/>
              <a:buChar char="•"/>
            </a:pPr>
            <a:r>
              <a:rPr lang="en-US" dirty="0"/>
              <a:t>Occupation (essential jobs) and Hispanic</a:t>
            </a:r>
          </a:p>
          <a:p>
            <a:pPr marL="457200" indent="-457200">
              <a:buFont typeface="Arial" panose="020B0604020202020204" pitchFamily="34" charset="0"/>
              <a:buChar char="•"/>
            </a:pPr>
            <a:r>
              <a:rPr lang="en-US" dirty="0"/>
              <a:t>Age (&gt;45 y/o)</a:t>
            </a:r>
          </a:p>
          <a:p>
            <a:pPr marL="457200" indent="-457200">
              <a:buFont typeface="Arial" panose="020B0604020202020204" pitchFamily="34" charset="0"/>
              <a:buChar char="•"/>
            </a:pPr>
            <a:r>
              <a:rPr lang="en-US" dirty="0"/>
              <a:t>Awareness of the pandemic (Google search index)</a:t>
            </a:r>
          </a:p>
        </p:txBody>
      </p:sp>
    </p:spTree>
    <p:extLst>
      <p:ext uri="{BB962C8B-B14F-4D97-AF65-F5344CB8AC3E}">
        <p14:creationId xmlns:p14="http://schemas.microsoft.com/office/powerpoint/2010/main" val="2713093659"/>
      </p:ext>
    </p:extLst>
  </p:cSld>
  <p:clrMapOvr>
    <a:masterClrMapping/>
  </p:clrMapOvr>
  <mc:AlternateContent xmlns:mc="http://schemas.openxmlformats.org/markup-compatibility/2006" xmlns:p14="http://schemas.microsoft.com/office/powerpoint/2010/main">
    <mc:Choice Requires="p14">
      <p:transition p14:dur="10" advClick="0">
        <p:fade/>
      </p:transition>
    </mc:Choice>
    <mc:Fallback xmlns="">
      <p:transition advClick="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CAE75CD-FB21-4D25-BA3D-DA7466E4E981}"/>
              </a:ext>
            </a:extLst>
          </p:cNvPr>
          <p:cNvPicPr>
            <a:picLocks noChangeAspect="1"/>
          </p:cNvPicPr>
          <p:nvPr/>
        </p:nvPicPr>
        <p:blipFill>
          <a:blip r:embed="rId3"/>
          <a:stretch>
            <a:fillRect/>
          </a:stretch>
        </p:blipFill>
        <p:spPr>
          <a:xfrm>
            <a:off x="1216404" y="2758416"/>
            <a:ext cx="6842307" cy="3881598"/>
          </a:xfrm>
          <a:prstGeom prst="rect">
            <a:avLst/>
          </a:prstGeom>
        </p:spPr>
      </p:pic>
      <p:sp>
        <p:nvSpPr>
          <p:cNvPr id="2" name="Content Placeholder 1">
            <a:extLst>
              <a:ext uri="{FF2B5EF4-FFF2-40B4-BE49-F238E27FC236}">
                <a16:creationId xmlns:a16="http://schemas.microsoft.com/office/drawing/2014/main" id="{2124F36A-5A83-44A0-A6BE-E59677EB681F}"/>
              </a:ext>
            </a:extLst>
          </p:cNvPr>
          <p:cNvSpPr>
            <a:spLocks noGrp="1"/>
          </p:cNvSpPr>
          <p:nvPr>
            <p:ph idx="15"/>
          </p:nvPr>
        </p:nvSpPr>
        <p:spPr/>
        <p:txBody>
          <a:bodyPr/>
          <a:lstStyle/>
          <a:p>
            <a:endParaRPr lang="en-US"/>
          </a:p>
        </p:txBody>
      </p:sp>
      <p:sp>
        <p:nvSpPr>
          <p:cNvPr id="3" name="Content Placeholder 2">
            <a:extLst>
              <a:ext uri="{FF2B5EF4-FFF2-40B4-BE49-F238E27FC236}">
                <a16:creationId xmlns:a16="http://schemas.microsoft.com/office/drawing/2014/main" id="{72CF212E-8304-46D2-B734-291D750C869B}"/>
              </a:ext>
            </a:extLst>
          </p:cNvPr>
          <p:cNvSpPr>
            <a:spLocks noGrp="1"/>
          </p:cNvSpPr>
          <p:nvPr>
            <p:ph idx="16"/>
          </p:nvPr>
        </p:nvSpPr>
        <p:spPr/>
        <p:txBody>
          <a:bodyPr/>
          <a:lstStyle/>
          <a:p>
            <a:endParaRPr lang="en-US"/>
          </a:p>
        </p:txBody>
      </p:sp>
      <p:sp>
        <p:nvSpPr>
          <p:cNvPr id="5" name="Title 4">
            <a:extLst>
              <a:ext uri="{FF2B5EF4-FFF2-40B4-BE49-F238E27FC236}">
                <a16:creationId xmlns:a16="http://schemas.microsoft.com/office/drawing/2014/main" id="{3378382C-92AA-49C1-9F0B-BC8EDCC43918}"/>
              </a:ext>
            </a:extLst>
          </p:cNvPr>
          <p:cNvSpPr>
            <a:spLocks noGrp="1"/>
          </p:cNvSpPr>
          <p:nvPr>
            <p:ph type="title"/>
          </p:nvPr>
        </p:nvSpPr>
        <p:spPr/>
        <p:txBody>
          <a:bodyPr>
            <a:noAutofit/>
          </a:bodyPr>
          <a:lstStyle/>
          <a:p>
            <a:r>
              <a:rPr lang="en-US" sz="2800" dirty="0"/>
              <a:t>Who were still using transit - a parallel user survey</a:t>
            </a:r>
          </a:p>
        </p:txBody>
      </p:sp>
      <p:sp>
        <p:nvSpPr>
          <p:cNvPr id="11" name="Content Placeholder 10">
            <a:extLst>
              <a:ext uri="{FF2B5EF4-FFF2-40B4-BE49-F238E27FC236}">
                <a16:creationId xmlns:a16="http://schemas.microsoft.com/office/drawing/2014/main" id="{41ABB253-99AF-4344-8D98-9306E10789AC}"/>
              </a:ext>
            </a:extLst>
          </p:cNvPr>
          <p:cNvSpPr>
            <a:spLocks noGrp="1"/>
          </p:cNvSpPr>
          <p:nvPr>
            <p:ph idx="14"/>
          </p:nvPr>
        </p:nvSpPr>
        <p:spPr>
          <a:xfrm>
            <a:off x="306917" y="1830387"/>
            <a:ext cx="8216298" cy="4525963"/>
          </a:xfrm>
          <a:ln>
            <a:noFill/>
          </a:ln>
        </p:spPr>
        <p:txBody>
          <a:bodyPr/>
          <a:lstStyle/>
          <a:p>
            <a:pPr marL="457200" indent="-457200">
              <a:buFont typeface="Arial" panose="020B0604020202020204" pitchFamily="34" charset="0"/>
              <a:buChar char="•"/>
            </a:pPr>
            <a:r>
              <a:rPr lang="en-US" dirty="0"/>
              <a:t>Transit app conducted a user survey (n = 25,000) on the active users during April.</a:t>
            </a:r>
          </a:p>
        </p:txBody>
      </p:sp>
      <p:sp>
        <p:nvSpPr>
          <p:cNvPr id="14" name="TextBox 13">
            <a:extLst>
              <a:ext uri="{FF2B5EF4-FFF2-40B4-BE49-F238E27FC236}">
                <a16:creationId xmlns:a16="http://schemas.microsoft.com/office/drawing/2014/main" id="{176F7740-89F5-4A8A-89CC-6C8AC9517517}"/>
              </a:ext>
            </a:extLst>
          </p:cNvPr>
          <p:cNvSpPr txBox="1"/>
          <p:nvPr/>
        </p:nvSpPr>
        <p:spPr>
          <a:xfrm>
            <a:off x="23613" y="6639697"/>
            <a:ext cx="4613944" cy="261610"/>
          </a:xfrm>
          <a:prstGeom prst="rect">
            <a:avLst/>
          </a:prstGeom>
          <a:noFill/>
        </p:spPr>
        <p:txBody>
          <a:bodyPr wrap="square">
            <a:spAutoFit/>
          </a:bodyPr>
          <a:lstStyle/>
          <a:p>
            <a:r>
              <a:rPr lang="en-US" sz="1100" dirty="0"/>
              <a:t>Source: https://www.youtube.com/watch?v=qkT9XQtd1o4</a:t>
            </a:r>
          </a:p>
        </p:txBody>
      </p:sp>
    </p:spTree>
    <p:extLst>
      <p:ext uri="{BB962C8B-B14F-4D97-AF65-F5344CB8AC3E}">
        <p14:creationId xmlns:p14="http://schemas.microsoft.com/office/powerpoint/2010/main" val="4212512983"/>
      </p:ext>
    </p:extLst>
  </p:cSld>
  <p:clrMapOvr>
    <a:masterClrMapping/>
  </p:clrMapOvr>
  <mc:AlternateContent xmlns:mc="http://schemas.openxmlformats.org/markup-compatibility/2006" xmlns:p14="http://schemas.microsoft.com/office/powerpoint/2010/main">
    <mc:Choice Requires="p14">
      <p:transition p14:dur="10" advClick="0">
        <p:fade/>
      </p:transition>
    </mc:Choice>
    <mc:Fallback xmlns="">
      <p:transition advClick="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A007C9B-1660-44BF-9254-ADBA18DF7AAA}"/>
              </a:ext>
            </a:extLst>
          </p:cNvPr>
          <p:cNvSpPr>
            <a:spLocks noGrp="1"/>
          </p:cNvSpPr>
          <p:nvPr>
            <p:ph idx="16"/>
          </p:nvPr>
        </p:nvSpPr>
        <p:spPr/>
        <p:txBody>
          <a:bodyPr/>
          <a:lstStyle/>
          <a:p>
            <a:endParaRPr lang="en-US" dirty="0"/>
          </a:p>
        </p:txBody>
      </p:sp>
      <p:sp>
        <p:nvSpPr>
          <p:cNvPr id="4" name="Content Placeholder 3">
            <a:extLst>
              <a:ext uri="{FF2B5EF4-FFF2-40B4-BE49-F238E27FC236}">
                <a16:creationId xmlns:a16="http://schemas.microsoft.com/office/drawing/2014/main" id="{D39CEFBA-27E1-44BD-9B37-1AB0EC27B436}"/>
              </a:ext>
            </a:extLst>
          </p:cNvPr>
          <p:cNvSpPr>
            <a:spLocks noGrp="1"/>
          </p:cNvSpPr>
          <p:nvPr>
            <p:ph idx="14"/>
          </p:nvPr>
        </p:nvSpPr>
        <p:spPr/>
        <p:txBody>
          <a:bodyPr/>
          <a:lstStyle/>
          <a:p>
            <a:endParaRPr lang="en-US" b="1" dirty="0"/>
          </a:p>
          <a:p>
            <a:endParaRPr lang="en-US" b="1" dirty="0"/>
          </a:p>
        </p:txBody>
      </p:sp>
      <p:sp>
        <p:nvSpPr>
          <p:cNvPr id="5" name="Title 4">
            <a:extLst>
              <a:ext uri="{FF2B5EF4-FFF2-40B4-BE49-F238E27FC236}">
                <a16:creationId xmlns:a16="http://schemas.microsoft.com/office/drawing/2014/main" id="{7C9942E4-A50A-49C7-A40D-FE43005F3873}"/>
              </a:ext>
            </a:extLst>
          </p:cNvPr>
          <p:cNvSpPr>
            <a:spLocks noGrp="1"/>
          </p:cNvSpPr>
          <p:nvPr>
            <p:ph type="title"/>
          </p:nvPr>
        </p:nvSpPr>
        <p:spPr>
          <a:xfrm>
            <a:off x="109057" y="1208106"/>
            <a:ext cx="9169167" cy="508313"/>
          </a:xfrm>
        </p:spPr>
        <p:txBody>
          <a:bodyPr>
            <a:noAutofit/>
          </a:bodyPr>
          <a:lstStyle/>
          <a:p>
            <a:r>
              <a:rPr lang="en-US" sz="2800" dirty="0"/>
              <a:t>Who were using transit – African-Americans and Women</a:t>
            </a:r>
          </a:p>
        </p:txBody>
      </p:sp>
      <p:graphicFrame>
        <p:nvGraphicFramePr>
          <p:cNvPr id="6" name="Table 6">
            <a:extLst>
              <a:ext uri="{FF2B5EF4-FFF2-40B4-BE49-F238E27FC236}">
                <a16:creationId xmlns:a16="http://schemas.microsoft.com/office/drawing/2014/main" id="{53F67A10-D309-4796-9E85-C1E573162EAA}"/>
              </a:ext>
            </a:extLst>
          </p:cNvPr>
          <p:cNvGraphicFramePr>
            <a:graphicFrameLocks noGrp="1"/>
          </p:cNvGraphicFramePr>
          <p:nvPr>
            <p:ph idx="15"/>
            <p:extLst>
              <p:ext uri="{D42A27DB-BD31-4B8C-83A1-F6EECF244321}">
                <p14:modId xmlns:p14="http://schemas.microsoft.com/office/powerpoint/2010/main" val="2401331588"/>
              </p:ext>
            </p:extLst>
          </p:nvPr>
        </p:nvGraphicFramePr>
        <p:xfrm>
          <a:off x="153458" y="2911175"/>
          <a:ext cx="8769927" cy="2757760"/>
        </p:xfrm>
        <a:graphic>
          <a:graphicData uri="http://schemas.openxmlformats.org/drawingml/2006/table">
            <a:tbl>
              <a:tblPr firstRow="1" bandRow="1">
                <a:tableStyleId>{5C22544A-7EE6-4342-B048-85BDC9FD1C3A}</a:tableStyleId>
              </a:tblPr>
              <a:tblGrid>
                <a:gridCol w="2794571">
                  <a:extLst>
                    <a:ext uri="{9D8B030D-6E8A-4147-A177-3AD203B41FA5}">
                      <a16:colId xmlns:a16="http://schemas.microsoft.com/office/drawing/2014/main" val="2907346042"/>
                    </a:ext>
                  </a:extLst>
                </a:gridCol>
                <a:gridCol w="2868243">
                  <a:extLst>
                    <a:ext uri="{9D8B030D-6E8A-4147-A177-3AD203B41FA5}">
                      <a16:colId xmlns:a16="http://schemas.microsoft.com/office/drawing/2014/main" val="2580215332"/>
                    </a:ext>
                  </a:extLst>
                </a:gridCol>
                <a:gridCol w="3107113">
                  <a:extLst>
                    <a:ext uri="{9D8B030D-6E8A-4147-A177-3AD203B41FA5}">
                      <a16:colId xmlns:a16="http://schemas.microsoft.com/office/drawing/2014/main" val="1447350506"/>
                    </a:ext>
                  </a:extLst>
                </a:gridCol>
              </a:tblGrid>
              <a:tr h="551552">
                <a:tc>
                  <a:txBody>
                    <a:bodyPr/>
                    <a:lstStyle/>
                    <a:p>
                      <a:endParaRPr lang="en-US" sz="2400" dirty="0"/>
                    </a:p>
                  </a:txBody>
                  <a:tcPr/>
                </a:tc>
                <a:tc>
                  <a:txBody>
                    <a:bodyPr/>
                    <a:lstStyle/>
                    <a:p>
                      <a:r>
                        <a:rPr lang="en-US" sz="2400" kern="1200" dirty="0">
                          <a:solidFill>
                            <a:schemeClr val="dk1"/>
                          </a:solidFill>
                          <a:latin typeface="+mn-lt"/>
                          <a:ea typeface="+mn-ea"/>
                          <a:cs typeface="+mn-cs"/>
                        </a:rPr>
                        <a:t>Pre-COVID</a:t>
                      </a:r>
                    </a:p>
                  </a:txBody>
                  <a:tcPr/>
                </a:tc>
                <a:tc>
                  <a:txBody>
                    <a:bodyPr/>
                    <a:lstStyle/>
                    <a:p>
                      <a:r>
                        <a:rPr lang="en-US" sz="2400" kern="1200" dirty="0">
                          <a:solidFill>
                            <a:schemeClr val="dk1"/>
                          </a:solidFill>
                          <a:latin typeface="+mn-lt"/>
                          <a:ea typeface="+mn-ea"/>
                          <a:cs typeface="+mn-cs"/>
                        </a:rPr>
                        <a:t>COVID</a:t>
                      </a:r>
                    </a:p>
                  </a:txBody>
                  <a:tcPr/>
                </a:tc>
                <a:extLst>
                  <a:ext uri="{0D108BD9-81ED-4DB2-BD59-A6C34878D82A}">
                    <a16:rowId xmlns:a16="http://schemas.microsoft.com/office/drawing/2014/main" val="602927594"/>
                  </a:ext>
                </a:extLst>
              </a:tr>
              <a:tr h="551552">
                <a:tc>
                  <a:txBody>
                    <a:bodyPr/>
                    <a:lstStyle/>
                    <a:p>
                      <a:r>
                        <a:rPr lang="en-US" sz="2400" dirty="0"/>
                        <a:t>African-American</a:t>
                      </a:r>
                    </a:p>
                  </a:txBody>
                  <a:tcPr/>
                </a:tc>
                <a:tc>
                  <a:txBody>
                    <a:bodyPr/>
                    <a:lstStyle/>
                    <a:p>
                      <a:r>
                        <a:rPr lang="en-US" sz="2400" dirty="0"/>
                        <a:t>24%</a:t>
                      </a:r>
                    </a:p>
                  </a:txBody>
                  <a:tcPr/>
                </a:tc>
                <a:tc>
                  <a:txBody>
                    <a:bodyPr/>
                    <a:lstStyle/>
                    <a:p>
                      <a:r>
                        <a:rPr lang="en-US" sz="2400" dirty="0"/>
                        <a:t>37% (+13%)</a:t>
                      </a:r>
                    </a:p>
                  </a:txBody>
                  <a:tcPr/>
                </a:tc>
                <a:extLst>
                  <a:ext uri="{0D108BD9-81ED-4DB2-BD59-A6C34878D82A}">
                    <a16:rowId xmlns:a16="http://schemas.microsoft.com/office/drawing/2014/main" val="2480558876"/>
                  </a:ext>
                </a:extLst>
              </a:tr>
              <a:tr h="551552">
                <a:tc>
                  <a:txBody>
                    <a:bodyPr/>
                    <a:lstStyle/>
                    <a:p>
                      <a:r>
                        <a:rPr lang="en-US" sz="2400" dirty="0"/>
                        <a:t>White</a:t>
                      </a:r>
                    </a:p>
                  </a:txBody>
                  <a:tcPr/>
                </a:tc>
                <a:tc>
                  <a:txBody>
                    <a:bodyPr/>
                    <a:lstStyle/>
                    <a:p>
                      <a:r>
                        <a:rPr lang="en-US" sz="2400" dirty="0"/>
                        <a:t>41%</a:t>
                      </a:r>
                    </a:p>
                  </a:txBody>
                  <a:tcPr/>
                </a:tc>
                <a:tc>
                  <a:txBody>
                    <a:bodyPr/>
                    <a:lstStyle/>
                    <a:p>
                      <a:r>
                        <a:rPr lang="en-US" sz="2400" dirty="0"/>
                        <a:t>23% (-18%)</a:t>
                      </a:r>
                    </a:p>
                  </a:txBody>
                  <a:tcPr/>
                </a:tc>
                <a:extLst>
                  <a:ext uri="{0D108BD9-81ED-4DB2-BD59-A6C34878D82A}">
                    <a16:rowId xmlns:a16="http://schemas.microsoft.com/office/drawing/2014/main" val="918013200"/>
                  </a:ext>
                </a:extLst>
              </a:tr>
              <a:tr h="551552">
                <a:tc>
                  <a:txBody>
                    <a:bodyPr/>
                    <a:lstStyle/>
                    <a:p>
                      <a:r>
                        <a:rPr lang="en-US" sz="2400" dirty="0"/>
                        <a:t>Male</a:t>
                      </a:r>
                    </a:p>
                  </a:txBody>
                  <a:tcPr/>
                </a:tc>
                <a:tc>
                  <a:txBody>
                    <a:bodyPr/>
                    <a:lstStyle/>
                    <a:p>
                      <a:r>
                        <a:rPr lang="en-US" sz="2400" dirty="0"/>
                        <a:t>50%</a:t>
                      </a:r>
                    </a:p>
                  </a:txBody>
                  <a:tcPr/>
                </a:tc>
                <a:tc>
                  <a:txBody>
                    <a:bodyPr/>
                    <a:lstStyle/>
                    <a:p>
                      <a:r>
                        <a:rPr lang="en-US" sz="2400" dirty="0"/>
                        <a:t>40% (-10%)</a:t>
                      </a:r>
                    </a:p>
                  </a:txBody>
                  <a:tcPr/>
                </a:tc>
                <a:extLst>
                  <a:ext uri="{0D108BD9-81ED-4DB2-BD59-A6C34878D82A}">
                    <a16:rowId xmlns:a16="http://schemas.microsoft.com/office/drawing/2014/main" val="625731125"/>
                  </a:ext>
                </a:extLst>
              </a:tr>
              <a:tr h="551552">
                <a:tc>
                  <a:txBody>
                    <a:bodyPr/>
                    <a:lstStyle/>
                    <a:p>
                      <a:r>
                        <a:rPr lang="en-US" sz="2400" dirty="0"/>
                        <a:t>Female</a:t>
                      </a:r>
                    </a:p>
                  </a:txBody>
                  <a:tcPr/>
                </a:tc>
                <a:tc>
                  <a:txBody>
                    <a:bodyPr/>
                    <a:lstStyle/>
                    <a:p>
                      <a:r>
                        <a:rPr lang="en-US" sz="2400" dirty="0"/>
                        <a:t>50%</a:t>
                      </a:r>
                    </a:p>
                  </a:txBody>
                  <a:tcPr/>
                </a:tc>
                <a:tc>
                  <a:txBody>
                    <a:bodyPr/>
                    <a:lstStyle/>
                    <a:p>
                      <a:r>
                        <a:rPr lang="en-US" sz="2400" dirty="0"/>
                        <a:t>56% (+6%)</a:t>
                      </a:r>
                    </a:p>
                  </a:txBody>
                  <a:tcPr/>
                </a:tc>
                <a:extLst>
                  <a:ext uri="{0D108BD9-81ED-4DB2-BD59-A6C34878D82A}">
                    <a16:rowId xmlns:a16="http://schemas.microsoft.com/office/drawing/2014/main" val="3916874495"/>
                  </a:ext>
                </a:extLst>
              </a:tr>
            </a:tbl>
          </a:graphicData>
        </a:graphic>
      </p:graphicFrame>
      <p:sp>
        <p:nvSpPr>
          <p:cNvPr id="7" name="TextBox 6">
            <a:extLst>
              <a:ext uri="{FF2B5EF4-FFF2-40B4-BE49-F238E27FC236}">
                <a16:creationId xmlns:a16="http://schemas.microsoft.com/office/drawing/2014/main" id="{9271193C-D0BC-476F-9DF4-DB1A3263DFD7}"/>
              </a:ext>
            </a:extLst>
          </p:cNvPr>
          <p:cNvSpPr txBox="1"/>
          <p:nvPr/>
        </p:nvSpPr>
        <p:spPr>
          <a:xfrm>
            <a:off x="8389" y="6628190"/>
            <a:ext cx="8463010" cy="261610"/>
          </a:xfrm>
          <a:prstGeom prst="rect">
            <a:avLst/>
          </a:prstGeom>
          <a:noFill/>
        </p:spPr>
        <p:txBody>
          <a:bodyPr wrap="square">
            <a:spAutoFit/>
          </a:bodyPr>
          <a:lstStyle/>
          <a:p>
            <a:r>
              <a:rPr lang="en-US" sz="1100" dirty="0"/>
              <a:t>https://medium.com/transit-app/whos-left-riding-public-transit-hint-it-s-not-white-people-d43695b3974a</a:t>
            </a:r>
          </a:p>
        </p:txBody>
      </p:sp>
    </p:spTree>
    <p:extLst>
      <p:ext uri="{BB962C8B-B14F-4D97-AF65-F5344CB8AC3E}">
        <p14:creationId xmlns:p14="http://schemas.microsoft.com/office/powerpoint/2010/main" val="327055955"/>
      </p:ext>
    </p:extLst>
  </p:cSld>
  <p:clrMapOvr>
    <a:masterClrMapping/>
  </p:clrMapOvr>
  <mc:AlternateContent xmlns:mc="http://schemas.openxmlformats.org/markup-compatibility/2006" xmlns:p14="http://schemas.microsoft.com/office/powerpoint/2010/main">
    <mc:Choice Requires="p14">
      <p:transition p14:dur="10" advClick="0">
        <p:fade/>
      </p:transition>
    </mc:Choice>
    <mc:Fallback xmlns="">
      <p:transition advClick="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A007C9B-1660-44BF-9254-ADBA18DF7AAA}"/>
              </a:ext>
            </a:extLst>
          </p:cNvPr>
          <p:cNvSpPr>
            <a:spLocks noGrp="1"/>
          </p:cNvSpPr>
          <p:nvPr>
            <p:ph idx="16"/>
          </p:nvPr>
        </p:nvSpPr>
        <p:spPr/>
        <p:txBody>
          <a:bodyPr/>
          <a:lstStyle/>
          <a:p>
            <a:endParaRPr lang="en-US" dirty="0"/>
          </a:p>
        </p:txBody>
      </p:sp>
      <p:sp>
        <p:nvSpPr>
          <p:cNvPr id="4" name="Content Placeholder 3">
            <a:extLst>
              <a:ext uri="{FF2B5EF4-FFF2-40B4-BE49-F238E27FC236}">
                <a16:creationId xmlns:a16="http://schemas.microsoft.com/office/drawing/2014/main" id="{D39CEFBA-27E1-44BD-9B37-1AB0EC27B436}"/>
              </a:ext>
            </a:extLst>
          </p:cNvPr>
          <p:cNvSpPr>
            <a:spLocks noGrp="1"/>
          </p:cNvSpPr>
          <p:nvPr>
            <p:ph idx="14"/>
          </p:nvPr>
        </p:nvSpPr>
        <p:spPr/>
        <p:txBody>
          <a:bodyPr/>
          <a:lstStyle/>
          <a:p>
            <a:endParaRPr lang="en-US" dirty="0"/>
          </a:p>
          <a:p>
            <a:endParaRPr lang="en-US" b="1" dirty="0"/>
          </a:p>
          <a:p>
            <a:endParaRPr lang="en-US" b="1" dirty="0"/>
          </a:p>
        </p:txBody>
      </p:sp>
      <p:sp>
        <p:nvSpPr>
          <p:cNvPr id="5" name="Title 4">
            <a:extLst>
              <a:ext uri="{FF2B5EF4-FFF2-40B4-BE49-F238E27FC236}">
                <a16:creationId xmlns:a16="http://schemas.microsoft.com/office/drawing/2014/main" id="{7C9942E4-A50A-49C7-A40D-FE43005F3873}"/>
              </a:ext>
            </a:extLst>
          </p:cNvPr>
          <p:cNvSpPr>
            <a:spLocks noGrp="1"/>
          </p:cNvSpPr>
          <p:nvPr>
            <p:ph type="title"/>
          </p:nvPr>
        </p:nvSpPr>
        <p:spPr>
          <a:xfrm>
            <a:off x="306916" y="1208106"/>
            <a:ext cx="8651293" cy="508313"/>
          </a:xfrm>
        </p:spPr>
        <p:txBody>
          <a:bodyPr>
            <a:noAutofit/>
          </a:bodyPr>
          <a:lstStyle/>
          <a:p>
            <a:r>
              <a:rPr lang="en-US" sz="2800" dirty="0"/>
              <a:t>Who were using transit – Essential workers</a:t>
            </a:r>
          </a:p>
        </p:txBody>
      </p:sp>
      <p:sp>
        <p:nvSpPr>
          <p:cNvPr id="7" name="Content Placeholder 6">
            <a:extLst>
              <a:ext uri="{FF2B5EF4-FFF2-40B4-BE49-F238E27FC236}">
                <a16:creationId xmlns:a16="http://schemas.microsoft.com/office/drawing/2014/main" id="{1F453BA2-EEE1-4FAE-BA68-C902AAB9C565}"/>
              </a:ext>
            </a:extLst>
          </p:cNvPr>
          <p:cNvSpPr>
            <a:spLocks noGrp="1"/>
          </p:cNvSpPr>
          <p:nvPr>
            <p:ph idx="15"/>
          </p:nvPr>
        </p:nvSpPr>
        <p:spPr/>
        <p:txBody>
          <a:bodyPr/>
          <a:lstStyle/>
          <a:p>
            <a:endParaRPr lang="en-US"/>
          </a:p>
        </p:txBody>
      </p:sp>
      <p:pic>
        <p:nvPicPr>
          <p:cNvPr id="1026" name="Picture 2" descr="Image for post">
            <a:extLst>
              <a:ext uri="{FF2B5EF4-FFF2-40B4-BE49-F238E27FC236}">
                <a16:creationId xmlns:a16="http://schemas.microsoft.com/office/drawing/2014/main" id="{8ACFA85B-4DA7-4E25-8B0D-516D3C48AA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4604" y="1716419"/>
            <a:ext cx="6035916" cy="4940348"/>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039BE92C-76ED-4EF6-8272-3886658BD29F}"/>
              </a:ext>
            </a:extLst>
          </p:cNvPr>
          <p:cNvSpPr txBox="1"/>
          <p:nvPr/>
        </p:nvSpPr>
        <p:spPr>
          <a:xfrm>
            <a:off x="8389" y="6628190"/>
            <a:ext cx="8651293" cy="261610"/>
          </a:xfrm>
          <a:prstGeom prst="rect">
            <a:avLst/>
          </a:prstGeom>
          <a:noFill/>
        </p:spPr>
        <p:txBody>
          <a:bodyPr wrap="square">
            <a:spAutoFit/>
          </a:bodyPr>
          <a:lstStyle/>
          <a:p>
            <a:r>
              <a:rPr lang="en-US" sz="1100" dirty="0"/>
              <a:t>Source: https://medium.com/transit-app/whos-left-riding-public-transit-hint-it-s-not-white-people-d43695b3974a</a:t>
            </a:r>
          </a:p>
        </p:txBody>
      </p:sp>
    </p:spTree>
    <p:extLst>
      <p:ext uri="{BB962C8B-B14F-4D97-AF65-F5344CB8AC3E}">
        <p14:creationId xmlns:p14="http://schemas.microsoft.com/office/powerpoint/2010/main" val="2126273133"/>
      </p:ext>
    </p:extLst>
  </p:cSld>
  <p:clrMapOvr>
    <a:masterClrMapping/>
  </p:clrMapOvr>
  <mc:AlternateContent xmlns:mc="http://schemas.openxmlformats.org/markup-compatibility/2006" xmlns:p14="http://schemas.microsoft.com/office/powerpoint/2010/main">
    <mc:Choice Requires="p14">
      <p:transition p14:dur="10" advClick="0">
        <p:fade/>
      </p:transition>
    </mc:Choice>
    <mc:Fallback xmlns="">
      <p:transition advClick="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A007C9B-1660-44BF-9254-ADBA18DF7AAA}"/>
              </a:ext>
            </a:extLst>
          </p:cNvPr>
          <p:cNvSpPr>
            <a:spLocks noGrp="1"/>
          </p:cNvSpPr>
          <p:nvPr>
            <p:ph idx="16"/>
          </p:nvPr>
        </p:nvSpPr>
        <p:spPr/>
        <p:txBody>
          <a:bodyPr/>
          <a:lstStyle/>
          <a:p>
            <a:endParaRPr lang="en-US" dirty="0"/>
          </a:p>
        </p:txBody>
      </p:sp>
      <p:sp>
        <p:nvSpPr>
          <p:cNvPr id="4" name="Content Placeholder 3">
            <a:extLst>
              <a:ext uri="{FF2B5EF4-FFF2-40B4-BE49-F238E27FC236}">
                <a16:creationId xmlns:a16="http://schemas.microsoft.com/office/drawing/2014/main" id="{D39CEFBA-27E1-44BD-9B37-1AB0EC27B436}"/>
              </a:ext>
            </a:extLst>
          </p:cNvPr>
          <p:cNvSpPr>
            <a:spLocks noGrp="1"/>
          </p:cNvSpPr>
          <p:nvPr>
            <p:ph idx="14"/>
          </p:nvPr>
        </p:nvSpPr>
        <p:spPr/>
        <p:txBody>
          <a:bodyPr/>
          <a:lstStyle/>
          <a:p>
            <a:r>
              <a:rPr lang="en-US" dirty="0">
                <a:solidFill>
                  <a:schemeClr val="bg1">
                    <a:lumMod val="50000"/>
                  </a:schemeClr>
                </a:solidFill>
              </a:rPr>
              <a:t>Hispanic people have the lowest percent to work remotely.</a:t>
            </a:r>
          </a:p>
          <a:p>
            <a:endParaRPr lang="en-US" dirty="0"/>
          </a:p>
          <a:p>
            <a:endParaRPr lang="en-US" b="1" dirty="0"/>
          </a:p>
          <a:p>
            <a:endParaRPr lang="en-US" b="1" dirty="0"/>
          </a:p>
        </p:txBody>
      </p:sp>
      <p:sp>
        <p:nvSpPr>
          <p:cNvPr id="5" name="Title 4">
            <a:extLst>
              <a:ext uri="{FF2B5EF4-FFF2-40B4-BE49-F238E27FC236}">
                <a16:creationId xmlns:a16="http://schemas.microsoft.com/office/drawing/2014/main" id="{7C9942E4-A50A-49C7-A40D-FE43005F3873}"/>
              </a:ext>
            </a:extLst>
          </p:cNvPr>
          <p:cNvSpPr>
            <a:spLocks noGrp="1"/>
          </p:cNvSpPr>
          <p:nvPr>
            <p:ph type="title"/>
          </p:nvPr>
        </p:nvSpPr>
        <p:spPr>
          <a:xfrm>
            <a:off x="306916" y="1208106"/>
            <a:ext cx="8651293" cy="508313"/>
          </a:xfrm>
        </p:spPr>
        <p:txBody>
          <a:bodyPr>
            <a:noAutofit/>
          </a:bodyPr>
          <a:lstStyle/>
          <a:p>
            <a:r>
              <a:rPr lang="en-US" sz="2800" dirty="0"/>
              <a:t>Who were using transit – Hispanic people</a:t>
            </a:r>
          </a:p>
        </p:txBody>
      </p:sp>
      <p:sp>
        <p:nvSpPr>
          <p:cNvPr id="7" name="Content Placeholder 6">
            <a:extLst>
              <a:ext uri="{FF2B5EF4-FFF2-40B4-BE49-F238E27FC236}">
                <a16:creationId xmlns:a16="http://schemas.microsoft.com/office/drawing/2014/main" id="{1F453BA2-EEE1-4FAE-BA68-C902AAB9C565}"/>
              </a:ext>
            </a:extLst>
          </p:cNvPr>
          <p:cNvSpPr>
            <a:spLocks noGrp="1"/>
          </p:cNvSpPr>
          <p:nvPr>
            <p:ph idx="15"/>
          </p:nvPr>
        </p:nvSpPr>
        <p:spPr/>
        <p:txBody>
          <a:bodyPr/>
          <a:lstStyle/>
          <a:p>
            <a:endParaRPr lang="en-US"/>
          </a:p>
        </p:txBody>
      </p:sp>
      <p:pic>
        <p:nvPicPr>
          <p:cNvPr id="6" name="Picture 5">
            <a:extLst>
              <a:ext uri="{FF2B5EF4-FFF2-40B4-BE49-F238E27FC236}">
                <a16:creationId xmlns:a16="http://schemas.microsoft.com/office/drawing/2014/main" id="{3A5BB064-8473-4CAD-A4B8-1196D2C27CC4}"/>
              </a:ext>
            </a:extLst>
          </p:cNvPr>
          <p:cNvPicPr>
            <a:picLocks noChangeAspect="1"/>
          </p:cNvPicPr>
          <p:nvPr/>
        </p:nvPicPr>
        <p:blipFill>
          <a:blip r:embed="rId3"/>
          <a:stretch>
            <a:fillRect/>
          </a:stretch>
        </p:blipFill>
        <p:spPr>
          <a:xfrm>
            <a:off x="-10587" y="3039365"/>
            <a:ext cx="4767145" cy="2591745"/>
          </a:xfrm>
          <a:prstGeom prst="rect">
            <a:avLst/>
          </a:prstGeom>
        </p:spPr>
      </p:pic>
      <p:sp>
        <p:nvSpPr>
          <p:cNvPr id="10" name="TextBox 9">
            <a:extLst>
              <a:ext uri="{FF2B5EF4-FFF2-40B4-BE49-F238E27FC236}">
                <a16:creationId xmlns:a16="http://schemas.microsoft.com/office/drawing/2014/main" id="{CDA59041-7DED-48D8-AE78-E23DAC3D3566}"/>
              </a:ext>
            </a:extLst>
          </p:cNvPr>
          <p:cNvSpPr txBox="1"/>
          <p:nvPr/>
        </p:nvSpPr>
        <p:spPr>
          <a:xfrm>
            <a:off x="8389" y="6446001"/>
            <a:ext cx="7911827" cy="261610"/>
          </a:xfrm>
          <a:prstGeom prst="rect">
            <a:avLst/>
          </a:prstGeom>
          <a:noFill/>
        </p:spPr>
        <p:txBody>
          <a:bodyPr wrap="square">
            <a:spAutoFit/>
          </a:bodyPr>
          <a:lstStyle/>
          <a:p>
            <a:r>
              <a:rPr lang="en-US" sz="1100" dirty="0"/>
              <a:t>Source (left): https://www.bls.gov/opub/reports/race-and-ethnicity/2018/home.htm</a:t>
            </a:r>
          </a:p>
        </p:txBody>
      </p:sp>
      <p:pic>
        <p:nvPicPr>
          <p:cNvPr id="2050" name="Picture 2" descr="Image for post">
            <a:extLst>
              <a:ext uri="{FF2B5EF4-FFF2-40B4-BE49-F238E27FC236}">
                <a16:creationId xmlns:a16="http://schemas.microsoft.com/office/drawing/2014/main" id="{29C71BEC-7863-4DDA-8968-109A211729D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14881" y="2520321"/>
            <a:ext cx="4992178" cy="3693865"/>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B1140548-E3CA-4523-91FF-F46495EB6153}"/>
              </a:ext>
            </a:extLst>
          </p:cNvPr>
          <p:cNvSpPr txBox="1"/>
          <p:nvPr/>
        </p:nvSpPr>
        <p:spPr>
          <a:xfrm>
            <a:off x="8389" y="6628190"/>
            <a:ext cx="6672723" cy="430887"/>
          </a:xfrm>
          <a:prstGeom prst="rect">
            <a:avLst/>
          </a:prstGeom>
          <a:noFill/>
        </p:spPr>
        <p:txBody>
          <a:bodyPr wrap="square">
            <a:spAutoFit/>
          </a:bodyPr>
          <a:lstStyle/>
          <a:p>
            <a:r>
              <a:rPr lang="en-US" sz="1100" dirty="0"/>
              <a:t>Source (right): https://medium.com/transit-app/whos-left-riding-public-transit-hint-it-s-not-white-people-d43695b3974a</a:t>
            </a:r>
          </a:p>
        </p:txBody>
      </p:sp>
    </p:spTree>
    <p:extLst>
      <p:ext uri="{BB962C8B-B14F-4D97-AF65-F5344CB8AC3E}">
        <p14:creationId xmlns:p14="http://schemas.microsoft.com/office/powerpoint/2010/main" val="1110944225"/>
      </p:ext>
    </p:extLst>
  </p:cSld>
  <p:clrMapOvr>
    <a:masterClrMapping/>
  </p:clrMapOvr>
  <mc:AlternateContent xmlns:mc="http://schemas.openxmlformats.org/markup-compatibility/2006" xmlns:p14="http://schemas.microsoft.com/office/powerpoint/2010/main">
    <mc:Choice Requires="p14">
      <p:transition p14:dur="10" advClick="0">
        <p:fade/>
      </p:transition>
    </mc:Choice>
    <mc:Fallback xmlns="">
      <p:transition advClick="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3BB864F-C11C-4921-93B5-46A4312677CB}"/>
              </a:ext>
            </a:extLst>
          </p:cNvPr>
          <p:cNvSpPr>
            <a:spLocks noGrp="1"/>
          </p:cNvSpPr>
          <p:nvPr>
            <p:ph idx="15"/>
          </p:nvPr>
        </p:nvSpPr>
        <p:spPr/>
        <p:txBody>
          <a:bodyPr/>
          <a:lstStyle/>
          <a:p>
            <a:endParaRPr lang="en-US"/>
          </a:p>
        </p:txBody>
      </p:sp>
      <p:sp>
        <p:nvSpPr>
          <p:cNvPr id="3" name="Content Placeholder 2">
            <a:extLst>
              <a:ext uri="{FF2B5EF4-FFF2-40B4-BE49-F238E27FC236}">
                <a16:creationId xmlns:a16="http://schemas.microsoft.com/office/drawing/2014/main" id="{BE3FAB17-3E9A-4ED7-A5C6-821AFEAD85A7}"/>
              </a:ext>
            </a:extLst>
          </p:cNvPr>
          <p:cNvSpPr>
            <a:spLocks noGrp="1"/>
          </p:cNvSpPr>
          <p:nvPr>
            <p:ph idx="16"/>
          </p:nvPr>
        </p:nvSpPr>
        <p:spPr/>
        <p:txBody>
          <a:bodyPr/>
          <a:lstStyle/>
          <a:p>
            <a:endParaRPr lang="en-US" dirty="0"/>
          </a:p>
        </p:txBody>
      </p:sp>
      <p:sp>
        <p:nvSpPr>
          <p:cNvPr id="4" name="Content Placeholder 3">
            <a:extLst>
              <a:ext uri="{FF2B5EF4-FFF2-40B4-BE49-F238E27FC236}">
                <a16:creationId xmlns:a16="http://schemas.microsoft.com/office/drawing/2014/main" id="{66822239-D8E4-4C95-B97D-480346EA1AFE}"/>
              </a:ext>
            </a:extLst>
          </p:cNvPr>
          <p:cNvSpPr>
            <a:spLocks noGrp="1"/>
          </p:cNvSpPr>
          <p:nvPr>
            <p:ph idx="14"/>
          </p:nvPr>
        </p:nvSpPr>
        <p:spPr/>
        <p:txBody>
          <a:bodyPr/>
          <a:lstStyle/>
          <a:p>
            <a:endParaRPr lang="en-US" dirty="0"/>
          </a:p>
        </p:txBody>
      </p:sp>
      <p:sp>
        <p:nvSpPr>
          <p:cNvPr id="5" name="Title 4">
            <a:extLst>
              <a:ext uri="{FF2B5EF4-FFF2-40B4-BE49-F238E27FC236}">
                <a16:creationId xmlns:a16="http://schemas.microsoft.com/office/drawing/2014/main" id="{0D3B0CEE-D100-4E95-A9D1-2DB913D824C2}"/>
              </a:ext>
            </a:extLst>
          </p:cNvPr>
          <p:cNvSpPr>
            <a:spLocks noGrp="1"/>
          </p:cNvSpPr>
          <p:nvPr>
            <p:ph type="title"/>
          </p:nvPr>
        </p:nvSpPr>
        <p:spPr/>
        <p:txBody>
          <a:bodyPr>
            <a:normAutofit fontScale="90000"/>
          </a:bodyPr>
          <a:lstStyle/>
          <a:p>
            <a:r>
              <a:rPr lang="en-US" dirty="0"/>
              <a:t>Who were using transit – seniors</a:t>
            </a:r>
          </a:p>
        </p:txBody>
      </p:sp>
      <p:pic>
        <p:nvPicPr>
          <p:cNvPr id="7" name="Picture 6">
            <a:extLst>
              <a:ext uri="{FF2B5EF4-FFF2-40B4-BE49-F238E27FC236}">
                <a16:creationId xmlns:a16="http://schemas.microsoft.com/office/drawing/2014/main" id="{B9D77622-6EAD-4E8F-95D1-C3FD54C8F495}"/>
              </a:ext>
            </a:extLst>
          </p:cNvPr>
          <p:cNvPicPr>
            <a:picLocks noChangeAspect="1"/>
          </p:cNvPicPr>
          <p:nvPr/>
        </p:nvPicPr>
        <p:blipFill>
          <a:blip r:embed="rId3"/>
          <a:stretch>
            <a:fillRect/>
          </a:stretch>
        </p:blipFill>
        <p:spPr>
          <a:xfrm>
            <a:off x="1556629" y="1799750"/>
            <a:ext cx="6442678" cy="4756616"/>
          </a:xfrm>
          <a:prstGeom prst="rect">
            <a:avLst/>
          </a:prstGeom>
        </p:spPr>
      </p:pic>
      <p:sp>
        <p:nvSpPr>
          <p:cNvPr id="8" name="TextBox 7">
            <a:extLst>
              <a:ext uri="{FF2B5EF4-FFF2-40B4-BE49-F238E27FC236}">
                <a16:creationId xmlns:a16="http://schemas.microsoft.com/office/drawing/2014/main" id="{098D5FEE-0AA6-4FC2-9B6B-DD82BD574B74}"/>
              </a:ext>
            </a:extLst>
          </p:cNvPr>
          <p:cNvSpPr txBox="1"/>
          <p:nvPr/>
        </p:nvSpPr>
        <p:spPr>
          <a:xfrm>
            <a:off x="23613" y="6639697"/>
            <a:ext cx="4613944" cy="261610"/>
          </a:xfrm>
          <a:prstGeom prst="rect">
            <a:avLst/>
          </a:prstGeom>
          <a:noFill/>
        </p:spPr>
        <p:txBody>
          <a:bodyPr wrap="square">
            <a:spAutoFit/>
          </a:bodyPr>
          <a:lstStyle/>
          <a:p>
            <a:r>
              <a:rPr lang="en-US" sz="1100" dirty="0"/>
              <a:t>Source: https://www.youtube.com/watch?v=qkT9XQtd1o4</a:t>
            </a:r>
          </a:p>
        </p:txBody>
      </p:sp>
    </p:spTree>
    <p:extLst>
      <p:ext uri="{BB962C8B-B14F-4D97-AF65-F5344CB8AC3E}">
        <p14:creationId xmlns:p14="http://schemas.microsoft.com/office/powerpoint/2010/main" val="4257191420"/>
      </p:ext>
    </p:extLst>
  </p:cSld>
  <p:clrMapOvr>
    <a:masterClrMapping/>
  </p:clrMapOvr>
  <mc:AlternateContent xmlns:mc="http://schemas.openxmlformats.org/markup-compatibility/2006" xmlns:p14="http://schemas.microsoft.com/office/powerpoint/2010/main">
    <mc:Choice Requires="p14">
      <p:transition p14:dur="10" advClick="0">
        <p:fade/>
      </p:transition>
    </mc:Choice>
    <mc:Fallback xmlns="">
      <p:transition advClick="0">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C202872-B83C-47F7-A0A7-EF9951595B44}"/>
              </a:ext>
            </a:extLst>
          </p:cNvPr>
          <p:cNvSpPr>
            <a:spLocks noGrp="1"/>
          </p:cNvSpPr>
          <p:nvPr>
            <p:ph idx="16"/>
          </p:nvPr>
        </p:nvSpPr>
        <p:spPr>
          <a:xfrm>
            <a:off x="651756" y="1734522"/>
            <a:ext cx="8115725" cy="4417350"/>
          </a:xfrm>
        </p:spPr>
        <p:txBody>
          <a:bodyPr/>
          <a:lstStyle/>
          <a:p>
            <a:r>
              <a:rPr lang="en-US" dirty="0"/>
              <a:t>How quickly did public transit ridership respond?</a:t>
            </a:r>
          </a:p>
        </p:txBody>
      </p:sp>
    </p:spTree>
    <p:extLst>
      <p:ext uri="{BB962C8B-B14F-4D97-AF65-F5344CB8AC3E}">
        <p14:creationId xmlns:p14="http://schemas.microsoft.com/office/powerpoint/2010/main" val="2637403294"/>
      </p:ext>
    </p:extLst>
  </p:cSld>
  <p:clrMapOvr>
    <a:masterClrMapping/>
  </p:clrMapOvr>
  <mc:AlternateContent xmlns:mc="http://schemas.openxmlformats.org/markup-compatibility/2006" xmlns:p14="http://schemas.microsoft.com/office/powerpoint/2010/main">
    <mc:Choice Requires="p14">
      <p:transition p14:dur="10" advClick="0">
        <p:fade/>
      </p:transition>
    </mc:Choice>
    <mc:Fallback xmlns="">
      <p:transition advClick="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6" descr="Chart&#10;&#10;Description automatically generated">
            <a:extLst>
              <a:ext uri="{FF2B5EF4-FFF2-40B4-BE49-F238E27FC236}">
                <a16:creationId xmlns:a16="http://schemas.microsoft.com/office/drawing/2014/main" id="{517B9F3B-E830-4F45-9955-3D4ECE55775A}"/>
              </a:ext>
            </a:extLst>
          </p:cNvPr>
          <p:cNvPicPr>
            <a:picLocks noChangeAspect="1"/>
          </p:cNvPicPr>
          <p:nvPr/>
        </p:nvPicPr>
        <p:blipFill>
          <a:blip r:embed="rId3"/>
          <a:stretch>
            <a:fillRect/>
          </a:stretch>
        </p:blipFill>
        <p:spPr>
          <a:xfrm>
            <a:off x="175032" y="2643431"/>
            <a:ext cx="5619425" cy="4214569"/>
          </a:xfrm>
          <a:prstGeom prst="rect">
            <a:avLst/>
          </a:prstGeom>
          <a:noFill/>
          <a:ln>
            <a:solidFill>
              <a:srgbClr val="FFFFFF"/>
            </a:solidFill>
          </a:ln>
        </p:spPr>
      </p:pic>
      <p:sp>
        <p:nvSpPr>
          <p:cNvPr id="2" name="Content Placeholder 1">
            <a:extLst>
              <a:ext uri="{FF2B5EF4-FFF2-40B4-BE49-F238E27FC236}">
                <a16:creationId xmlns:a16="http://schemas.microsoft.com/office/drawing/2014/main" id="{CC6FF063-8E0A-4A61-8F9B-499DD7EA4CE9}"/>
              </a:ext>
            </a:extLst>
          </p:cNvPr>
          <p:cNvSpPr>
            <a:spLocks noGrp="1"/>
          </p:cNvSpPr>
          <p:nvPr>
            <p:ph idx="15"/>
          </p:nvPr>
        </p:nvSpPr>
        <p:spPr/>
        <p:txBody>
          <a:bodyPr/>
          <a:lstStyle/>
          <a:p>
            <a:endParaRPr lang="en-US"/>
          </a:p>
        </p:txBody>
      </p:sp>
      <p:sp>
        <p:nvSpPr>
          <p:cNvPr id="4" name="Content Placeholder 3">
            <a:extLst>
              <a:ext uri="{FF2B5EF4-FFF2-40B4-BE49-F238E27FC236}">
                <a16:creationId xmlns:a16="http://schemas.microsoft.com/office/drawing/2014/main" id="{0B1C1BD7-0210-4C0D-A80C-BD6433050E02}"/>
              </a:ext>
            </a:extLst>
          </p:cNvPr>
          <p:cNvSpPr>
            <a:spLocks noGrp="1"/>
          </p:cNvSpPr>
          <p:nvPr>
            <p:ph idx="14"/>
          </p:nvPr>
        </p:nvSpPr>
        <p:spPr>
          <a:xfrm>
            <a:off x="291643" y="1297903"/>
            <a:ext cx="8463010" cy="4525963"/>
          </a:xfrm>
        </p:spPr>
        <p:txBody>
          <a:bodyPr/>
          <a:lstStyle/>
          <a:p>
            <a:r>
              <a:rPr lang="en-US" dirty="0"/>
              <a:t>We compared two important dates: </a:t>
            </a:r>
            <a:r>
              <a:rPr lang="en-US" dirty="0">
                <a:solidFill>
                  <a:srgbClr val="C00000"/>
                </a:solidFill>
              </a:rPr>
              <a:t>the first day of demand decrease (cliff point) </a:t>
            </a:r>
            <a:r>
              <a:rPr lang="en-US" dirty="0"/>
              <a:t>and </a:t>
            </a:r>
            <a:r>
              <a:rPr lang="en-US" dirty="0">
                <a:solidFill>
                  <a:srgbClr val="C00000"/>
                </a:solidFill>
              </a:rPr>
              <a:t>the day of first community spread</a:t>
            </a:r>
            <a:r>
              <a:rPr lang="en-US" dirty="0"/>
              <a:t>.</a:t>
            </a:r>
          </a:p>
        </p:txBody>
      </p:sp>
      <p:sp>
        <p:nvSpPr>
          <p:cNvPr id="7" name="Oval 6">
            <a:extLst>
              <a:ext uri="{FF2B5EF4-FFF2-40B4-BE49-F238E27FC236}">
                <a16:creationId xmlns:a16="http://schemas.microsoft.com/office/drawing/2014/main" id="{41853C4C-F8D9-40D9-93BA-718FC2185BD1}"/>
              </a:ext>
            </a:extLst>
          </p:cNvPr>
          <p:cNvSpPr/>
          <p:nvPr/>
        </p:nvSpPr>
        <p:spPr>
          <a:xfrm>
            <a:off x="1644162" y="3560885"/>
            <a:ext cx="668215" cy="316523"/>
          </a:xfrm>
          <a:prstGeom prst="ellipse">
            <a:avLst/>
          </a:prstGeom>
          <a:noFill/>
          <a:ln>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6D376AC0-BB8B-4134-BFF4-ADF869302471}"/>
              </a:ext>
            </a:extLst>
          </p:cNvPr>
          <p:cNvSpPr/>
          <p:nvPr/>
        </p:nvSpPr>
        <p:spPr>
          <a:xfrm>
            <a:off x="2369344" y="3560885"/>
            <a:ext cx="1086920" cy="316523"/>
          </a:xfrm>
          <a:prstGeom prst="ellipse">
            <a:avLst/>
          </a:prstGeom>
          <a:noFill/>
          <a:ln>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1BB7A51F-9D97-4011-BB12-F0FD1B9E10B8}"/>
              </a:ext>
            </a:extLst>
          </p:cNvPr>
          <p:cNvSpPr txBox="1"/>
          <p:nvPr/>
        </p:nvSpPr>
        <p:spPr>
          <a:xfrm>
            <a:off x="5590031" y="2878876"/>
            <a:ext cx="3384322" cy="2831544"/>
          </a:xfrm>
          <a:prstGeom prst="rect">
            <a:avLst/>
          </a:prstGeom>
          <a:noFill/>
        </p:spPr>
        <p:txBody>
          <a:bodyPr wrap="square" rtlCol="0">
            <a:spAutoFit/>
          </a:bodyPr>
          <a:lstStyle/>
          <a:p>
            <a:endParaRPr lang="en-US" sz="2400" b="1" dirty="0"/>
          </a:p>
          <a:p>
            <a:r>
              <a:rPr lang="en-US" sz="2800" b="1" dirty="0"/>
              <a:t>Response interval</a:t>
            </a:r>
            <a:r>
              <a:rPr lang="en-US" sz="2800" dirty="0"/>
              <a:t>: </a:t>
            </a:r>
          </a:p>
          <a:p>
            <a:r>
              <a:rPr lang="en-US" sz="2800" dirty="0"/>
              <a:t>how timely did a city respond to the pandemic.</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2049618195"/>
      </p:ext>
    </p:extLst>
  </p:cSld>
  <p:clrMapOvr>
    <a:masterClrMapping/>
  </p:clrMapOvr>
  <mc:AlternateContent xmlns:mc="http://schemas.openxmlformats.org/markup-compatibility/2006" xmlns:p14="http://schemas.microsoft.com/office/powerpoint/2010/main">
    <mc:Choice Requires="p14">
      <p:transition p14:dur="10" advClick="0">
        <p:fade/>
      </p:transition>
    </mc:Choice>
    <mc:Fallback xmlns="">
      <p:transition advClick="0">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CE793E73-A0F3-4661-9C4A-3CBCF82359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95263"/>
            <a:ext cx="9144000" cy="6465887"/>
          </a:xfrm>
          <a:prstGeom prst="rect">
            <a:avLst/>
          </a:prstGeom>
          <a:noFill/>
          <a:extLst>
            <a:ext uri="{909E8E84-426E-40DD-AFC4-6F175D3DCCD1}">
              <a14:hiddenFill xmlns:a14="http://schemas.microsoft.com/office/drawing/2010/main">
                <a:solidFill>
                  <a:srgbClr val="FFFFFF"/>
                </a:solidFill>
              </a14:hiddenFill>
            </a:ext>
          </a:extLst>
        </p:spPr>
      </p:pic>
      <p:sp>
        <p:nvSpPr>
          <p:cNvPr id="3" name="Arrow: Left-Right 2">
            <a:extLst>
              <a:ext uri="{FF2B5EF4-FFF2-40B4-BE49-F238E27FC236}">
                <a16:creationId xmlns:a16="http://schemas.microsoft.com/office/drawing/2014/main" id="{AED8C71B-CE19-4FB8-8ED8-45E3D1963989}"/>
              </a:ext>
            </a:extLst>
          </p:cNvPr>
          <p:cNvSpPr/>
          <p:nvPr/>
        </p:nvSpPr>
        <p:spPr>
          <a:xfrm>
            <a:off x="2321960" y="852755"/>
            <a:ext cx="4921321" cy="349321"/>
          </a:xfrm>
          <a:prstGeom prst="leftRightArrow">
            <a:avLst/>
          </a:prstGeom>
          <a:gradFill>
            <a:gsLst>
              <a:gs pos="0">
                <a:srgbClr val="0070C0"/>
              </a:gs>
              <a:gs pos="100000">
                <a:schemeClr val="accent1">
                  <a:tint val="50000"/>
                  <a:shade val="100000"/>
                  <a:satMod val="350000"/>
                </a:schemeClr>
              </a:gs>
            </a:gsLst>
            <a:lin ang="10800000" scaled="0"/>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F197F9C1-3A03-460F-9E29-6D1E8AF524D3}"/>
              </a:ext>
            </a:extLst>
          </p:cNvPr>
          <p:cNvSpPr txBox="1"/>
          <p:nvPr/>
        </p:nvSpPr>
        <p:spPr>
          <a:xfrm>
            <a:off x="1613043" y="483423"/>
            <a:ext cx="2815119" cy="369332"/>
          </a:xfrm>
          <a:prstGeom prst="rect">
            <a:avLst/>
          </a:prstGeom>
          <a:noFill/>
        </p:spPr>
        <p:txBody>
          <a:bodyPr wrap="square" rtlCol="0">
            <a:spAutoFit/>
          </a:bodyPr>
          <a:lstStyle/>
          <a:p>
            <a:r>
              <a:rPr lang="en-US" dirty="0">
                <a:solidFill>
                  <a:schemeClr val="bg2"/>
                </a:solidFill>
              </a:rPr>
              <a:t>Respond earlier</a:t>
            </a:r>
          </a:p>
        </p:txBody>
      </p:sp>
      <p:sp>
        <p:nvSpPr>
          <p:cNvPr id="5" name="TextBox 4">
            <a:extLst>
              <a:ext uri="{FF2B5EF4-FFF2-40B4-BE49-F238E27FC236}">
                <a16:creationId xmlns:a16="http://schemas.microsoft.com/office/drawing/2014/main" id="{6901AF01-C988-4A84-8CC4-251FB795FE3D}"/>
              </a:ext>
            </a:extLst>
          </p:cNvPr>
          <p:cNvSpPr txBox="1"/>
          <p:nvPr/>
        </p:nvSpPr>
        <p:spPr>
          <a:xfrm>
            <a:off x="5671333" y="502259"/>
            <a:ext cx="2815119" cy="369332"/>
          </a:xfrm>
          <a:prstGeom prst="rect">
            <a:avLst/>
          </a:prstGeom>
          <a:noFill/>
        </p:spPr>
        <p:txBody>
          <a:bodyPr wrap="square" rtlCol="0">
            <a:spAutoFit/>
          </a:bodyPr>
          <a:lstStyle/>
          <a:p>
            <a:pPr algn="ctr"/>
            <a:r>
              <a:rPr lang="en-US" dirty="0">
                <a:solidFill>
                  <a:srgbClr val="00B0F0"/>
                </a:solidFill>
              </a:rPr>
              <a:t>Respond later</a:t>
            </a:r>
          </a:p>
        </p:txBody>
      </p:sp>
    </p:spTree>
    <p:extLst>
      <p:ext uri="{BB962C8B-B14F-4D97-AF65-F5344CB8AC3E}">
        <p14:creationId xmlns:p14="http://schemas.microsoft.com/office/powerpoint/2010/main" val="2615728374"/>
      </p:ext>
    </p:extLst>
  </p:cSld>
  <p:clrMapOvr>
    <a:masterClrMapping/>
  </p:clrMapOvr>
  <mc:AlternateContent xmlns:mc="http://schemas.openxmlformats.org/markup-compatibility/2006" xmlns:p14="http://schemas.microsoft.com/office/powerpoint/2010/main">
    <mc:Choice Requires="p14">
      <p:transition p14:dur="10" advClick="0">
        <p:fade/>
      </p:transition>
    </mc:Choice>
    <mc:Fallback xmlns="">
      <p:transition advClick="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F673672-9E3D-4079-B46F-5E2D102224E8}"/>
              </a:ext>
            </a:extLst>
          </p:cNvPr>
          <p:cNvSpPr>
            <a:spLocks noGrp="1"/>
          </p:cNvSpPr>
          <p:nvPr>
            <p:ph idx="15"/>
          </p:nvPr>
        </p:nvSpPr>
        <p:spPr/>
        <p:txBody>
          <a:bodyPr/>
          <a:lstStyle/>
          <a:p>
            <a:endParaRPr lang="en-US"/>
          </a:p>
        </p:txBody>
      </p:sp>
      <p:sp>
        <p:nvSpPr>
          <p:cNvPr id="3" name="Content Placeholder 2">
            <a:extLst>
              <a:ext uri="{FF2B5EF4-FFF2-40B4-BE49-F238E27FC236}">
                <a16:creationId xmlns:a16="http://schemas.microsoft.com/office/drawing/2014/main" id="{1DF2B346-98AC-4D77-B660-05C2913A2CEC}"/>
              </a:ext>
            </a:extLst>
          </p:cNvPr>
          <p:cNvSpPr>
            <a:spLocks noGrp="1"/>
          </p:cNvSpPr>
          <p:nvPr>
            <p:ph idx="16"/>
          </p:nvPr>
        </p:nvSpPr>
        <p:spPr/>
        <p:txBody>
          <a:bodyPr/>
          <a:lstStyle/>
          <a:p>
            <a:endParaRPr lang="en-US"/>
          </a:p>
        </p:txBody>
      </p:sp>
      <p:sp>
        <p:nvSpPr>
          <p:cNvPr id="4" name="Content Placeholder 3">
            <a:extLst>
              <a:ext uri="{FF2B5EF4-FFF2-40B4-BE49-F238E27FC236}">
                <a16:creationId xmlns:a16="http://schemas.microsoft.com/office/drawing/2014/main" id="{12CA458E-7396-47E0-AEBC-F953588B5C4F}"/>
              </a:ext>
            </a:extLst>
          </p:cNvPr>
          <p:cNvSpPr>
            <a:spLocks noGrp="1"/>
          </p:cNvSpPr>
          <p:nvPr>
            <p:ph idx="14"/>
          </p:nvPr>
        </p:nvSpPr>
        <p:spPr/>
        <p:txBody>
          <a:bodyPr/>
          <a:lstStyle/>
          <a:p>
            <a:endParaRPr lang="en-US" dirty="0"/>
          </a:p>
        </p:txBody>
      </p:sp>
      <p:sp>
        <p:nvSpPr>
          <p:cNvPr id="5" name="Title 4">
            <a:extLst>
              <a:ext uri="{FF2B5EF4-FFF2-40B4-BE49-F238E27FC236}">
                <a16:creationId xmlns:a16="http://schemas.microsoft.com/office/drawing/2014/main" id="{169ACEDC-7AD3-4A22-BB64-44CEEE415159}"/>
              </a:ext>
            </a:extLst>
          </p:cNvPr>
          <p:cNvSpPr>
            <a:spLocks noGrp="1"/>
          </p:cNvSpPr>
          <p:nvPr>
            <p:ph type="title"/>
          </p:nvPr>
        </p:nvSpPr>
        <p:spPr/>
        <p:txBody>
          <a:bodyPr>
            <a:normAutofit fontScale="90000"/>
          </a:bodyPr>
          <a:lstStyle/>
          <a:p>
            <a:r>
              <a:rPr lang="en-US" dirty="0"/>
              <a:t>Transit in a crisis</a:t>
            </a:r>
          </a:p>
        </p:txBody>
      </p:sp>
      <p:pic>
        <p:nvPicPr>
          <p:cNvPr id="7" name="Picture 6">
            <a:extLst>
              <a:ext uri="{FF2B5EF4-FFF2-40B4-BE49-F238E27FC236}">
                <a16:creationId xmlns:a16="http://schemas.microsoft.com/office/drawing/2014/main" id="{C04DCD02-81DE-4E4B-91B1-23164E0C75E4}"/>
              </a:ext>
            </a:extLst>
          </p:cNvPr>
          <p:cNvPicPr>
            <a:picLocks noChangeAspect="1"/>
          </p:cNvPicPr>
          <p:nvPr/>
        </p:nvPicPr>
        <p:blipFill>
          <a:blip r:embed="rId3"/>
          <a:stretch>
            <a:fillRect/>
          </a:stretch>
        </p:blipFill>
        <p:spPr>
          <a:xfrm>
            <a:off x="306917" y="1825331"/>
            <a:ext cx="2723309" cy="1295919"/>
          </a:xfrm>
          <a:prstGeom prst="rect">
            <a:avLst/>
          </a:prstGeom>
        </p:spPr>
      </p:pic>
      <p:sp>
        <p:nvSpPr>
          <p:cNvPr id="8" name="TextBox 7">
            <a:extLst>
              <a:ext uri="{FF2B5EF4-FFF2-40B4-BE49-F238E27FC236}">
                <a16:creationId xmlns:a16="http://schemas.microsoft.com/office/drawing/2014/main" id="{A813B6D1-CC82-49A7-BBD0-C987D2124B65}"/>
              </a:ext>
            </a:extLst>
          </p:cNvPr>
          <p:cNvSpPr txBox="1"/>
          <p:nvPr/>
        </p:nvSpPr>
        <p:spPr>
          <a:xfrm>
            <a:off x="4232812" y="2212258"/>
            <a:ext cx="4807974" cy="369332"/>
          </a:xfrm>
          <a:prstGeom prst="rect">
            <a:avLst/>
          </a:prstGeom>
          <a:noFill/>
        </p:spPr>
        <p:txBody>
          <a:bodyPr wrap="square" rtlCol="0">
            <a:spAutoFit/>
          </a:bodyPr>
          <a:lstStyle/>
          <a:p>
            <a:r>
              <a:rPr lang="en-US" dirty="0"/>
              <a:t>Seattle: lost 60% of ridership</a:t>
            </a:r>
          </a:p>
        </p:txBody>
      </p:sp>
      <p:pic>
        <p:nvPicPr>
          <p:cNvPr id="9" name="Picture 8">
            <a:extLst>
              <a:ext uri="{FF2B5EF4-FFF2-40B4-BE49-F238E27FC236}">
                <a16:creationId xmlns:a16="http://schemas.microsoft.com/office/drawing/2014/main" id="{D920B73C-DF71-47B1-A26B-949BB198350E}"/>
              </a:ext>
            </a:extLst>
          </p:cNvPr>
          <p:cNvPicPr>
            <a:picLocks noChangeAspect="1"/>
          </p:cNvPicPr>
          <p:nvPr/>
        </p:nvPicPr>
        <p:blipFill>
          <a:blip r:embed="rId4"/>
          <a:stretch>
            <a:fillRect/>
          </a:stretch>
        </p:blipFill>
        <p:spPr>
          <a:xfrm>
            <a:off x="306917" y="3041842"/>
            <a:ext cx="3394725" cy="922558"/>
          </a:xfrm>
          <a:prstGeom prst="rect">
            <a:avLst/>
          </a:prstGeom>
        </p:spPr>
      </p:pic>
      <p:sp>
        <p:nvSpPr>
          <p:cNvPr id="11" name="TextBox 10">
            <a:extLst>
              <a:ext uri="{FF2B5EF4-FFF2-40B4-BE49-F238E27FC236}">
                <a16:creationId xmlns:a16="http://schemas.microsoft.com/office/drawing/2014/main" id="{9A716893-554F-43CC-8F04-C6D3F57FFBB0}"/>
              </a:ext>
            </a:extLst>
          </p:cNvPr>
          <p:cNvSpPr txBox="1"/>
          <p:nvPr/>
        </p:nvSpPr>
        <p:spPr>
          <a:xfrm>
            <a:off x="4232812" y="3297926"/>
            <a:ext cx="4807974" cy="369332"/>
          </a:xfrm>
          <a:prstGeom prst="rect">
            <a:avLst/>
          </a:prstGeom>
          <a:noFill/>
        </p:spPr>
        <p:txBody>
          <a:bodyPr wrap="square" rtlCol="0">
            <a:spAutoFit/>
          </a:bodyPr>
          <a:lstStyle/>
          <a:p>
            <a:r>
              <a:rPr lang="en-US" dirty="0"/>
              <a:t>Houston: lost 29% of ridership</a:t>
            </a:r>
          </a:p>
        </p:txBody>
      </p:sp>
      <p:pic>
        <p:nvPicPr>
          <p:cNvPr id="12" name="Picture 11">
            <a:extLst>
              <a:ext uri="{FF2B5EF4-FFF2-40B4-BE49-F238E27FC236}">
                <a16:creationId xmlns:a16="http://schemas.microsoft.com/office/drawing/2014/main" id="{BDD6F0CC-43D0-40C2-AEC7-45208E554113}"/>
              </a:ext>
            </a:extLst>
          </p:cNvPr>
          <p:cNvPicPr>
            <a:picLocks noChangeAspect="1"/>
          </p:cNvPicPr>
          <p:nvPr/>
        </p:nvPicPr>
        <p:blipFill rotWithShape="1">
          <a:blip r:embed="rId5"/>
          <a:srcRect t="47748"/>
          <a:stretch/>
        </p:blipFill>
        <p:spPr>
          <a:xfrm>
            <a:off x="36058" y="4037307"/>
            <a:ext cx="3938280" cy="922558"/>
          </a:xfrm>
          <a:prstGeom prst="rect">
            <a:avLst/>
          </a:prstGeom>
        </p:spPr>
      </p:pic>
      <p:sp>
        <p:nvSpPr>
          <p:cNvPr id="14" name="TextBox 13">
            <a:extLst>
              <a:ext uri="{FF2B5EF4-FFF2-40B4-BE49-F238E27FC236}">
                <a16:creationId xmlns:a16="http://schemas.microsoft.com/office/drawing/2014/main" id="{82FE3286-D486-46B9-89ED-DA39245A0A60}"/>
              </a:ext>
            </a:extLst>
          </p:cNvPr>
          <p:cNvSpPr txBox="1"/>
          <p:nvPr/>
        </p:nvSpPr>
        <p:spPr>
          <a:xfrm>
            <a:off x="4232812" y="4457806"/>
            <a:ext cx="4807974" cy="369332"/>
          </a:xfrm>
          <a:prstGeom prst="rect">
            <a:avLst/>
          </a:prstGeom>
          <a:noFill/>
        </p:spPr>
        <p:txBody>
          <a:bodyPr wrap="square" rtlCol="0">
            <a:spAutoFit/>
          </a:bodyPr>
          <a:lstStyle/>
          <a:p>
            <a:r>
              <a:rPr lang="en-US" dirty="0"/>
              <a:t>NYC: lost 70% of ridership</a:t>
            </a:r>
          </a:p>
        </p:txBody>
      </p:sp>
      <p:pic>
        <p:nvPicPr>
          <p:cNvPr id="15" name="Picture 14">
            <a:extLst>
              <a:ext uri="{FF2B5EF4-FFF2-40B4-BE49-F238E27FC236}">
                <a16:creationId xmlns:a16="http://schemas.microsoft.com/office/drawing/2014/main" id="{07FEC6FC-3727-4CA9-9D86-FFC04F01CA23}"/>
              </a:ext>
            </a:extLst>
          </p:cNvPr>
          <p:cNvPicPr>
            <a:picLocks noChangeAspect="1"/>
          </p:cNvPicPr>
          <p:nvPr/>
        </p:nvPicPr>
        <p:blipFill>
          <a:blip r:embed="rId6"/>
          <a:stretch>
            <a:fillRect/>
          </a:stretch>
        </p:blipFill>
        <p:spPr>
          <a:xfrm>
            <a:off x="304138" y="5066020"/>
            <a:ext cx="3397504" cy="1244156"/>
          </a:xfrm>
          <a:prstGeom prst="rect">
            <a:avLst/>
          </a:prstGeom>
        </p:spPr>
      </p:pic>
      <p:sp>
        <p:nvSpPr>
          <p:cNvPr id="17" name="TextBox 16">
            <a:extLst>
              <a:ext uri="{FF2B5EF4-FFF2-40B4-BE49-F238E27FC236}">
                <a16:creationId xmlns:a16="http://schemas.microsoft.com/office/drawing/2014/main" id="{1B574781-7FB3-467C-BCC5-4512B4A90F12}"/>
              </a:ext>
            </a:extLst>
          </p:cNvPr>
          <p:cNvSpPr txBox="1"/>
          <p:nvPr/>
        </p:nvSpPr>
        <p:spPr>
          <a:xfrm>
            <a:off x="4232812" y="5433020"/>
            <a:ext cx="4807974" cy="369332"/>
          </a:xfrm>
          <a:prstGeom prst="rect">
            <a:avLst/>
          </a:prstGeom>
          <a:noFill/>
        </p:spPr>
        <p:txBody>
          <a:bodyPr wrap="square" rtlCol="0">
            <a:spAutoFit/>
          </a:bodyPr>
          <a:lstStyle/>
          <a:p>
            <a:r>
              <a:rPr lang="en-US" dirty="0"/>
              <a:t>Sacramento: lost 90% - 95% of ridership</a:t>
            </a:r>
          </a:p>
        </p:txBody>
      </p:sp>
    </p:spTree>
    <p:extLst>
      <p:ext uri="{BB962C8B-B14F-4D97-AF65-F5344CB8AC3E}">
        <p14:creationId xmlns:p14="http://schemas.microsoft.com/office/powerpoint/2010/main" val="2284018426"/>
      </p:ext>
    </p:extLst>
  </p:cSld>
  <p:clrMapOvr>
    <a:masterClrMapping/>
  </p:clrMapOvr>
  <mc:AlternateContent xmlns:mc="http://schemas.openxmlformats.org/markup-compatibility/2006" xmlns:p14="http://schemas.microsoft.com/office/powerpoint/2010/main">
    <mc:Choice Requires="p14">
      <p:transition p14:dur="10" advClick="0">
        <p:fade/>
      </p:transition>
    </mc:Choice>
    <mc:Fallback xmlns="">
      <p:transition advClick="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0B1C1BD7-0210-4C0D-A80C-BD6433050E02}"/>
              </a:ext>
            </a:extLst>
          </p:cNvPr>
          <p:cNvSpPr>
            <a:spLocks noGrp="1"/>
          </p:cNvSpPr>
          <p:nvPr>
            <p:ph idx="14"/>
          </p:nvPr>
        </p:nvSpPr>
        <p:spPr>
          <a:xfrm>
            <a:off x="124097" y="1873161"/>
            <a:ext cx="8895806" cy="4525963"/>
          </a:xfrm>
        </p:spPr>
        <p:txBody>
          <a:bodyPr/>
          <a:lstStyle/>
          <a:p>
            <a:pPr marL="457200" indent="-457200">
              <a:buFont typeface="Arial" panose="020B0604020202020204" pitchFamily="34" charset="0"/>
              <a:buChar char="•"/>
            </a:pPr>
            <a:endParaRPr lang="en-US" dirty="0"/>
          </a:p>
          <a:p>
            <a:pPr marL="457200" indent="-457200">
              <a:buFont typeface="Arial" panose="020B0604020202020204" pitchFamily="34" charset="0"/>
              <a:buChar char="•"/>
            </a:pPr>
            <a:r>
              <a:rPr lang="en-US" dirty="0"/>
              <a:t>COVID-19 has an </a:t>
            </a:r>
            <a:r>
              <a:rPr lang="en-US" dirty="0">
                <a:solidFill>
                  <a:srgbClr val="C00000"/>
                </a:solidFill>
              </a:rPr>
              <a:t>incubation period </a:t>
            </a:r>
            <a:r>
              <a:rPr lang="en-US" dirty="0"/>
              <a:t>of 5 – 14 days.</a:t>
            </a:r>
          </a:p>
          <a:p>
            <a:endParaRPr lang="en-US" dirty="0"/>
          </a:p>
          <a:p>
            <a:pPr marL="457200" indent="-457200">
              <a:buFont typeface="Arial" panose="020B0604020202020204" pitchFamily="34" charset="0"/>
              <a:buChar char="•"/>
            </a:pPr>
            <a:r>
              <a:rPr lang="en-US" dirty="0"/>
              <a:t>Among 113 systems:</a:t>
            </a:r>
          </a:p>
          <a:p>
            <a:pPr marL="457200" indent="-457200">
              <a:buFont typeface="Arial" panose="020B0604020202020204" pitchFamily="34" charset="0"/>
              <a:buChar char="•"/>
            </a:pPr>
            <a:endParaRPr lang="en-US" dirty="0"/>
          </a:p>
          <a:p>
            <a:pPr marL="914400" lvl="1" indent="-454025">
              <a:buFont typeface="Arial" panose="020B0604020202020204" pitchFamily="34" charset="0"/>
              <a:buChar char="•"/>
            </a:pPr>
            <a:r>
              <a:rPr lang="en-US" dirty="0"/>
              <a:t>For incubation lag = 0, </a:t>
            </a:r>
            <a:r>
              <a:rPr lang="en-US" dirty="0">
                <a:solidFill>
                  <a:srgbClr val="C00000"/>
                </a:solidFill>
              </a:rPr>
              <a:t>58%</a:t>
            </a:r>
            <a:r>
              <a:rPr lang="en-US" dirty="0"/>
              <a:t> responded timely</a:t>
            </a:r>
          </a:p>
          <a:p>
            <a:pPr marL="914400" lvl="1" indent="-454025">
              <a:buFont typeface="Arial" panose="020B0604020202020204" pitchFamily="34" charset="0"/>
              <a:buChar char="•"/>
            </a:pPr>
            <a:r>
              <a:rPr lang="en-US" dirty="0"/>
              <a:t>For incubation lag = 5, </a:t>
            </a:r>
            <a:r>
              <a:rPr lang="en-US" dirty="0">
                <a:solidFill>
                  <a:srgbClr val="C00000"/>
                </a:solidFill>
              </a:rPr>
              <a:t>32%</a:t>
            </a:r>
            <a:r>
              <a:rPr lang="en-US" dirty="0"/>
              <a:t> responded timely</a:t>
            </a:r>
          </a:p>
          <a:p>
            <a:pPr marL="914400" lvl="1" indent="-454025">
              <a:buFont typeface="Arial" panose="020B0604020202020204" pitchFamily="34" charset="0"/>
              <a:buChar char="•"/>
            </a:pPr>
            <a:r>
              <a:rPr lang="en-US" dirty="0"/>
              <a:t>For incubation lag = 14, only </a:t>
            </a:r>
            <a:r>
              <a:rPr lang="en-US" dirty="0">
                <a:solidFill>
                  <a:srgbClr val="C00000"/>
                </a:solidFill>
              </a:rPr>
              <a:t>6.2% </a:t>
            </a:r>
            <a:r>
              <a:rPr lang="en-US" dirty="0"/>
              <a:t>responded timely</a:t>
            </a:r>
          </a:p>
          <a:p>
            <a:pPr marL="457200" indent="-457200">
              <a:buFont typeface="Arial" panose="020B0604020202020204" pitchFamily="34" charset="0"/>
              <a:buChar char="•"/>
            </a:pPr>
            <a:endParaRPr lang="en-US" dirty="0"/>
          </a:p>
          <a:p>
            <a:endParaRPr lang="en-US" dirty="0"/>
          </a:p>
          <a:p>
            <a:endParaRPr lang="en-US" dirty="0"/>
          </a:p>
          <a:p>
            <a:endParaRPr lang="en-US" dirty="0"/>
          </a:p>
          <a:p>
            <a:endParaRPr lang="en-US" dirty="0"/>
          </a:p>
        </p:txBody>
      </p:sp>
      <p:sp>
        <p:nvSpPr>
          <p:cNvPr id="2" name="Content Placeholder 1">
            <a:extLst>
              <a:ext uri="{FF2B5EF4-FFF2-40B4-BE49-F238E27FC236}">
                <a16:creationId xmlns:a16="http://schemas.microsoft.com/office/drawing/2014/main" id="{CC6FF063-8E0A-4A61-8F9B-499DD7EA4CE9}"/>
              </a:ext>
            </a:extLst>
          </p:cNvPr>
          <p:cNvSpPr>
            <a:spLocks noGrp="1"/>
          </p:cNvSpPr>
          <p:nvPr>
            <p:ph idx="15"/>
          </p:nvPr>
        </p:nvSpPr>
        <p:spPr/>
        <p:txBody>
          <a:bodyPr/>
          <a:lstStyle/>
          <a:p>
            <a:endParaRPr lang="en-US"/>
          </a:p>
        </p:txBody>
      </p:sp>
      <p:sp>
        <p:nvSpPr>
          <p:cNvPr id="3" name="Content Placeholder 2">
            <a:extLst>
              <a:ext uri="{FF2B5EF4-FFF2-40B4-BE49-F238E27FC236}">
                <a16:creationId xmlns:a16="http://schemas.microsoft.com/office/drawing/2014/main" id="{39EE9298-68A2-4E52-AFC1-07BA240A26C8}"/>
              </a:ext>
            </a:extLst>
          </p:cNvPr>
          <p:cNvSpPr>
            <a:spLocks noGrp="1"/>
          </p:cNvSpPr>
          <p:nvPr>
            <p:ph idx="16"/>
          </p:nvPr>
        </p:nvSpPr>
        <p:spPr/>
        <p:txBody>
          <a:bodyPr/>
          <a:lstStyle/>
          <a:p>
            <a:endParaRPr lang="en-US"/>
          </a:p>
        </p:txBody>
      </p:sp>
      <p:sp>
        <p:nvSpPr>
          <p:cNvPr id="5" name="Title 4">
            <a:extLst>
              <a:ext uri="{FF2B5EF4-FFF2-40B4-BE49-F238E27FC236}">
                <a16:creationId xmlns:a16="http://schemas.microsoft.com/office/drawing/2014/main" id="{7C316956-C1DA-4DEC-9B6C-394FBEFB943F}"/>
              </a:ext>
            </a:extLst>
          </p:cNvPr>
          <p:cNvSpPr>
            <a:spLocks noGrp="1"/>
          </p:cNvSpPr>
          <p:nvPr>
            <p:ph type="title"/>
          </p:nvPr>
        </p:nvSpPr>
        <p:spPr/>
        <p:txBody>
          <a:bodyPr>
            <a:normAutofit fontScale="90000"/>
          </a:bodyPr>
          <a:lstStyle/>
          <a:p>
            <a:r>
              <a:rPr lang="en-US" dirty="0"/>
              <a:t>What about incubation period?</a:t>
            </a:r>
          </a:p>
        </p:txBody>
      </p:sp>
    </p:spTree>
    <p:extLst>
      <p:ext uri="{BB962C8B-B14F-4D97-AF65-F5344CB8AC3E}">
        <p14:creationId xmlns:p14="http://schemas.microsoft.com/office/powerpoint/2010/main" val="3973843252"/>
      </p:ext>
    </p:extLst>
  </p:cSld>
  <p:clrMapOvr>
    <a:masterClrMapping/>
  </p:clrMapOvr>
  <mc:AlternateContent xmlns:mc="http://schemas.openxmlformats.org/markup-compatibility/2006" xmlns:p14="http://schemas.microsoft.com/office/powerpoint/2010/main">
    <mc:Choice Requires="p14">
      <p:transition p14:dur="10" advClick="0">
        <p:fade/>
      </p:transition>
    </mc:Choice>
    <mc:Fallback xmlns="">
      <p:transition advClick="0">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238B6A3-BC64-4381-A1A2-900280BE2ECB}"/>
              </a:ext>
            </a:extLst>
          </p:cNvPr>
          <p:cNvSpPr>
            <a:spLocks noGrp="1"/>
          </p:cNvSpPr>
          <p:nvPr>
            <p:ph idx="15"/>
          </p:nvPr>
        </p:nvSpPr>
        <p:spPr/>
        <p:txBody>
          <a:bodyPr/>
          <a:lstStyle/>
          <a:p>
            <a:endParaRPr lang="en-US"/>
          </a:p>
        </p:txBody>
      </p:sp>
      <p:sp>
        <p:nvSpPr>
          <p:cNvPr id="3" name="Content Placeholder 2">
            <a:extLst>
              <a:ext uri="{FF2B5EF4-FFF2-40B4-BE49-F238E27FC236}">
                <a16:creationId xmlns:a16="http://schemas.microsoft.com/office/drawing/2014/main" id="{51E7CF15-E3ED-4F96-A916-EC40B465CD91}"/>
              </a:ext>
            </a:extLst>
          </p:cNvPr>
          <p:cNvSpPr>
            <a:spLocks noGrp="1"/>
          </p:cNvSpPr>
          <p:nvPr>
            <p:ph idx="16"/>
          </p:nvPr>
        </p:nvSpPr>
        <p:spPr/>
        <p:txBody>
          <a:bodyPr/>
          <a:lstStyle/>
          <a:p>
            <a:endParaRPr lang="en-US"/>
          </a:p>
        </p:txBody>
      </p:sp>
      <p:sp>
        <p:nvSpPr>
          <p:cNvPr id="4" name="Content Placeholder 3">
            <a:extLst>
              <a:ext uri="{FF2B5EF4-FFF2-40B4-BE49-F238E27FC236}">
                <a16:creationId xmlns:a16="http://schemas.microsoft.com/office/drawing/2014/main" id="{63632313-AA5B-4CED-A01A-6DFECFDD5CB3}"/>
              </a:ext>
            </a:extLst>
          </p:cNvPr>
          <p:cNvSpPr>
            <a:spLocks noGrp="1"/>
          </p:cNvSpPr>
          <p:nvPr>
            <p:ph idx="14"/>
          </p:nvPr>
        </p:nvSpPr>
        <p:spPr/>
        <p:txBody>
          <a:bodyPr/>
          <a:lstStyle/>
          <a:p>
            <a:pPr marL="457200" indent="-457200">
              <a:buFont typeface="Arial" panose="020B0604020202020204" pitchFamily="34" charset="0"/>
              <a:buChar char="•"/>
            </a:pPr>
            <a:endParaRPr lang="en-US" dirty="0"/>
          </a:p>
          <a:p>
            <a:pPr marL="457200" indent="-457200">
              <a:buFont typeface="Arial" panose="020B0604020202020204" pitchFamily="34" charset="0"/>
              <a:buChar char="•"/>
            </a:pPr>
            <a:r>
              <a:rPr lang="en-US" dirty="0"/>
              <a:t>Earlier cliff point (the first day to respond) is positively correlated with earlier declaring emergency date. </a:t>
            </a:r>
          </a:p>
          <a:p>
            <a:endParaRPr lang="en-US" dirty="0"/>
          </a:p>
          <a:p>
            <a:pPr marL="457200" indent="-457200">
              <a:buFont typeface="Arial" panose="020B0604020202020204" pitchFamily="34" charset="0"/>
              <a:buChar char="•"/>
            </a:pPr>
            <a:r>
              <a:rPr lang="en-US" dirty="0"/>
              <a:t>Transit users’ response times are not synchronized with the evolution of the pandemic, but with the </a:t>
            </a:r>
            <a:r>
              <a:rPr lang="en-US" dirty="0">
                <a:solidFill>
                  <a:srgbClr val="C00000"/>
                </a:solidFill>
              </a:rPr>
              <a:t>local community’s actions and policies</a:t>
            </a:r>
            <a:r>
              <a:rPr lang="en-US" dirty="0"/>
              <a:t>.</a:t>
            </a:r>
          </a:p>
        </p:txBody>
      </p:sp>
      <p:sp>
        <p:nvSpPr>
          <p:cNvPr id="5" name="Title 4">
            <a:extLst>
              <a:ext uri="{FF2B5EF4-FFF2-40B4-BE49-F238E27FC236}">
                <a16:creationId xmlns:a16="http://schemas.microsoft.com/office/drawing/2014/main" id="{E9B2BDDC-0387-4532-A513-36795AB1A163}"/>
              </a:ext>
            </a:extLst>
          </p:cNvPr>
          <p:cNvSpPr>
            <a:spLocks noGrp="1"/>
          </p:cNvSpPr>
          <p:nvPr>
            <p:ph type="title"/>
          </p:nvPr>
        </p:nvSpPr>
        <p:spPr/>
        <p:txBody>
          <a:bodyPr>
            <a:normAutofit fontScale="90000"/>
          </a:bodyPr>
          <a:lstStyle/>
          <a:p>
            <a:r>
              <a:rPr lang="en-US" dirty="0"/>
              <a:t>Policy matters</a:t>
            </a:r>
          </a:p>
        </p:txBody>
      </p:sp>
    </p:spTree>
    <p:extLst>
      <p:ext uri="{BB962C8B-B14F-4D97-AF65-F5344CB8AC3E}">
        <p14:creationId xmlns:p14="http://schemas.microsoft.com/office/powerpoint/2010/main" val="2483549102"/>
      </p:ext>
    </p:extLst>
  </p:cSld>
  <p:clrMapOvr>
    <a:masterClrMapping/>
  </p:clrMapOvr>
  <mc:AlternateContent xmlns:mc="http://schemas.openxmlformats.org/markup-compatibility/2006" xmlns:p14="http://schemas.microsoft.com/office/powerpoint/2010/main">
    <mc:Choice Requires="p14">
      <p:transition p14:dur="10" advClick="0">
        <p:fade/>
      </p:transition>
    </mc:Choice>
    <mc:Fallback xmlns="">
      <p:transition advClick="0">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C202872-B83C-47F7-A0A7-EF9951595B44}"/>
              </a:ext>
            </a:extLst>
          </p:cNvPr>
          <p:cNvSpPr>
            <a:spLocks noGrp="1"/>
          </p:cNvSpPr>
          <p:nvPr>
            <p:ph idx="16"/>
          </p:nvPr>
        </p:nvSpPr>
        <p:spPr>
          <a:xfrm>
            <a:off x="651756" y="1734522"/>
            <a:ext cx="8116323" cy="4417350"/>
          </a:xfrm>
        </p:spPr>
        <p:txBody>
          <a:bodyPr/>
          <a:lstStyle/>
          <a:p>
            <a:r>
              <a:rPr lang="en-US" dirty="0"/>
              <a:t>How did the COVID-19 reshape hourly demand?</a:t>
            </a:r>
          </a:p>
        </p:txBody>
      </p:sp>
    </p:spTree>
    <p:extLst>
      <p:ext uri="{BB962C8B-B14F-4D97-AF65-F5344CB8AC3E}">
        <p14:creationId xmlns:p14="http://schemas.microsoft.com/office/powerpoint/2010/main" val="3234680111"/>
      </p:ext>
    </p:extLst>
  </p:cSld>
  <p:clrMapOvr>
    <a:masterClrMapping/>
  </p:clrMapOvr>
  <mc:AlternateContent xmlns:mc="http://schemas.openxmlformats.org/markup-compatibility/2006" xmlns:p14="http://schemas.microsoft.com/office/powerpoint/2010/main">
    <mc:Choice Requires="p14">
      <p:transition p14:dur="10" advClick="0">
        <p:fade/>
      </p:transition>
    </mc:Choice>
    <mc:Fallback xmlns="">
      <p:transition advClick="0">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19254CA-7530-4263-8378-1C3874A942E9}"/>
              </a:ext>
            </a:extLst>
          </p:cNvPr>
          <p:cNvSpPr>
            <a:spLocks noGrp="1"/>
          </p:cNvSpPr>
          <p:nvPr>
            <p:ph idx="15"/>
          </p:nvPr>
        </p:nvSpPr>
        <p:spPr/>
        <p:txBody>
          <a:bodyPr/>
          <a:lstStyle/>
          <a:p>
            <a:endParaRPr lang="en-US"/>
          </a:p>
        </p:txBody>
      </p:sp>
      <p:sp>
        <p:nvSpPr>
          <p:cNvPr id="3" name="Content Placeholder 2">
            <a:extLst>
              <a:ext uri="{FF2B5EF4-FFF2-40B4-BE49-F238E27FC236}">
                <a16:creationId xmlns:a16="http://schemas.microsoft.com/office/drawing/2014/main" id="{16722231-9C76-45D1-BCD1-BA8DD9615E8D}"/>
              </a:ext>
            </a:extLst>
          </p:cNvPr>
          <p:cNvSpPr>
            <a:spLocks noGrp="1"/>
          </p:cNvSpPr>
          <p:nvPr>
            <p:ph idx="16"/>
          </p:nvPr>
        </p:nvSpPr>
        <p:spPr/>
        <p:txBody>
          <a:bodyPr/>
          <a:lstStyle/>
          <a:p>
            <a:endParaRPr lang="en-US"/>
          </a:p>
        </p:txBody>
      </p:sp>
      <p:sp>
        <p:nvSpPr>
          <p:cNvPr id="4" name="Content Placeholder 3">
            <a:extLst>
              <a:ext uri="{FF2B5EF4-FFF2-40B4-BE49-F238E27FC236}">
                <a16:creationId xmlns:a16="http://schemas.microsoft.com/office/drawing/2014/main" id="{E1C21913-E1E9-47B3-AAAF-A6F6E5ECA47C}"/>
              </a:ext>
            </a:extLst>
          </p:cNvPr>
          <p:cNvSpPr>
            <a:spLocks noGrp="1"/>
          </p:cNvSpPr>
          <p:nvPr>
            <p:ph idx="14"/>
          </p:nvPr>
        </p:nvSpPr>
        <p:spPr/>
        <p:txBody>
          <a:bodyPr/>
          <a:lstStyle/>
          <a:p>
            <a:r>
              <a:rPr lang="en-US" dirty="0"/>
              <a:t>MTA New York City Subway</a:t>
            </a:r>
          </a:p>
        </p:txBody>
      </p:sp>
      <p:sp>
        <p:nvSpPr>
          <p:cNvPr id="5" name="Title 4">
            <a:extLst>
              <a:ext uri="{FF2B5EF4-FFF2-40B4-BE49-F238E27FC236}">
                <a16:creationId xmlns:a16="http://schemas.microsoft.com/office/drawing/2014/main" id="{6FA85976-22AF-472D-9F06-BD429C47513B}"/>
              </a:ext>
            </a:extLst>
          </p:cNvPr>
          <p:cNvSpPr>
            <a:spLocks noGrp="1"/>
          </p:cNvSpPr>
          <p:nvPr>
            <p:ph type="title"/>
          </p:nvPr>
        </p:nvSpPr>
        <p:spPr/>
        <p:txBody>
          <a:bodyPr>
            <a:normAutofit fontScale="90000"/>
          </a:bodyPr>
          <a:lstStyle/>
          <a:p>
            <a:r>
              <a:rPr lang="en-US" dirty="0"/>
              <a:t>Hourly transit demand profile</a:t>
            </a:r>
          </a:p>
        </p:txBody>
      </p:sp>
      <p:pic>
        <p:nvPicPr>
          <p:cNvPr id="4098" name="Picture 2">
            <a:extLst>
              <a:ext uri="{FF2B5EF4-FFF2-40B4-BE49-F238E27FC236}">
                <a16:creationId xmlns:a16="http://schemas.microsoft.com/office/drawing/2014/main" id="{422E56B0-F701-469C-BCB2-6ACD42C70D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570" y="2510030"/>
            <a:ext cx="4541481" cy="339822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D151348E-E159-4840-8319-6DFD25FDE11D}"/>
              </a:ext>
            </a:extLst>
          </p:cNvPr>
          <p:cNvSpPr txBox="1"/>
          <p:nvPr/>
        </p:nvSpPr>
        <p:spPr>
          <a:xfrm>
            <a:off x="306917" y="6216242"/>
            <a:ext cx="4382134" cy="646331"/>
          </a:xfrm>
          <a:prstGeom prst="rect">
            <a:avLst/>
          </a:prstGeom>
          <a:noFill/>
        </p:spPr>
        <p:txBody>
          <a:bodyPr wrap="square" rtlCol="0">
            <a:spAutoFit/>
          </a:bodyPr>
          <a:lstStyle/>
          <a:p>
            <a:r>
              <a:rPr lang="en-US" dirty="0">
                <a:solidFill>
                  <a:srgbClr val="D77C03"/>
                </a:solidFill>
              </a:rPr>
              <a:t>Orange</a:t>
            </a:r>
            <a:r>
              <a:rPr lang="en-US" dirty="0"/>
              <a:t>: before COVID; </a:t>
            </a:r>
            <a:r>
              <a:rPr lang="en-US" dirty="0">
                <a:solidFill>
                  <a:srgbClr val="0070C0"/>
                </a:solidFill>
              </a:rPr>
              <a:t>blue</a:t>
            </a:r>
            <a:r>
              <a:rPr lang="en-US" dirty="0"/>
              <a:t>: during COVID</a:t>
            </a:r>
          </a:p>
        </p:txBody>
      </p:sp>
      <p:sp>
        <p:nvSpPr>
          <p:cNvPr id="9" name="TextBox 8">
            <a:extLst>
              <a:ext uri="{FF2B5EF4-FFF2-40B4-BE49-F238E27FC236}">
                <a16:creationId xmlns:a16="http://schemas.microsoft.com/office/drawing/2014/main" id="{8DDF15A6-666F-41DC-AE01-A0D9463607EB}"/>
              </a:ext>
            </a:extLst>
          </p:cNvPr>
          <p:cNvSpPr txBox="1"/>
          <p:nvPr/>
        </p:nvSpPr>
        <p:spPr>
          <a:xfrm>
            <a:off x="5097416" y="2328268"/>
            <a:ext cx="3899014" cy="4124206"/>
          </a:xfrm>
          <a:prstGeom prst="rect">
            <a:avLst/>
          </a:prstGeom>
          <a:noFill/>
        </p:spPr>
        <p:txBody>
          <a:bodyPr wrap="square" rtlCol="0">
            <a:spAutoFit/>
          </a:bodyPr>
          <a:lstStyle/>
          <a:p>
            <a:endParaRPr lang="en-US" sz="2400" b="1" dirty="0"/>
          </a:p>
          <a:p>
            <a:r>
              <a:rPr lang="en-US" sz="2800" b="1" dirty="0"/>
              <a:t>Procrustes distance</a:t>
            </a:r>
            <a:r>
              <a:rPr lang="en-US" sz="2800" dirty="0"/>
              <a:t>: </a:t>
            </a:r>
          </a:p>
          <a:p>
            <a:r>
              <a:rPr lang="en-US" sz="2800" dirty="0"/>
              <a:t>The similarity of shapes between the two hourly curves.</a:t>
            </a:r>
          </a:p>
          <a:p>
            <a:endParaRPr lang="en-US" sz="2800" dirty="0"/>
          </a:p>
          <a:p>
            <a:r>
              <a:rPr lang="en-US" sz="2800" dirty="0">
                <a:solidFill>
                  <a:srgbClr val="C00000"/>
                </a:solidFill>
              </a:rPr>
              <a:t>How much did hourly demand change?</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1090640969"/>
      </p:ext>
    </p:extLst>
  </p:cSld>
  <p:clrMapOvr>
    <a:masterClrMapping/>
  </p:clrMapOvr>
  <mc:AlternateContent xmlns:mc="http://schemas.openxmlformats.org/markup-compatibility/2006" xmlns:p14="http://schemas.microsoft.com/office/powerpoint/2010/main">
    <mc:Choice Requires="p14">
      <p:transition p14:dur="10" advClick="0">
        <p:fade/>
      </p:transition>
    </mc:Choice>
    <mc:Fallback xmlns="">
      <p:transition advClick="0">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a:extLst>
              <a:ext uri="{FF2B5EF4-FFF2-40B4-BE49-F238E27FC236}">
                <a16:creationId xmlns:a16="http://schemas.microsoft.com/office/drawing/2014/main" id="{417465A7-CFF3-45AE-8B35-E1E2459C8E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95263"/>
            <a:ext cx="9144000" cy="6465887"/>
          </a:xfrm>
          <a:prstGeom prst="rect">
            <a:avLst/>
          </a:prstGeom>
          <a:noFill/>
          <a:extLst>
            <a:ext uri="{909E8E84-426E-40DD-AFC4-6F175D3DCCD1}">
              <a14:hiddenFill xmlns:a14="http://schemas.microsoft.com/office/drawing/2010/main">
                <a:solidFill>
                  <a:srgbClr val="FFFFFF"/>
                </a:solidFill>
              </a14:hiddenFill>
            </a:ext>
          </a:extLst>
        </p:spPr>
      </p:pic>
      <p:sp>
        <p:nvSpPr>
          <p:cNvPr id="3" name="Arrow: Left-Right 2">
            <a:extLst>
              <a:ext uri="{FF2B5EF4-FFF2-40B4-BE49-F238E27FC236}">
                <a16:creationId xmlns:a16="http://schemas.microsoft.com/office/drawing/2014/main" id="{99BB9EA9-BB16-49B5-832C-6AC2060FB678}"/>
              </a:ext>
            </a:extLst>
          </p:cNvPr>
          <p:cNvSpPr/>
          <p:nvPr/>
        </p:nvSpPr>
        <p:spPr>
          <a:xfrm>
            <a:off x="2321960" y="852755"/>
            <a:ext cx="4921321" cy="349321"/>
          </a:xfrm>
          <a:prstGeom prst="leftRightArrow">
            <a:avLst/>
          </a:prstGeom>
          <a:gradFill>
            <a:gsLst>
              <a:gs pos="0">
                <a:srgbClr val="0070C0"/>
              </a:gs>
              <a:gs pos="100000">
                <a:schemeClr val="accent1">
                  <a:tint val="50000"/>
                  <a:shade val="100000"/>
                  <a:satMod val="350000"/>
                </a:schemeClr>
              </a:gs>
            </a:gsLst>
            <a:lin ang="10800000" scaled="0"/>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8F65D93A-55D7-4774-A26E-503FBBF4DD55}"/>
              </a:ext>
            </a:extLst>
          </p:cNvPr>
          <p:cNvSpPr txBox="1"/>
          <p:nvPr/>
        </p:nvSpPr>
        <p:spPr>
          <a:xfrm>
            <a:off x="1222854" y="483423"/>
            <a:ext cx="3349146" cy="369332"/>
          </a:xfrm>
          <a:prstGeom prst="rect">
            <a:avLst/>
          </a:prstGeom>
          <a:noFill/>
        </p:spPr>
        <p:txBody>
          <a:bodyPr wrap="square" rtlCol="0">
            <a:spAutoFit/>
          </a:bodyPr>
          <a:lstStyle/>
          <a:p>
            <a:r>
              <a:rPr lang="en-US" dirty="0">
                <a:solidFill>
                  <a:schemeClr val="bg2"/>
                </a:solidFill>
              </a:rPr>
              <a:t>Hourly pattern changed less</a:t>
            </a:r>
          </a:p>
        </p:txBody>
      </p:sp>
      <p:sp>
        <p:nvSpPr>
          <p:cNvPr id="5" name="TextBox 4">
            <a:extLst>
              <a:ext uri="{FF2B5EF4-FFF2-40B4-BE49-F238E27FC236}">
                <a16:creationId xmlns:a16="http://schemas.microsoft.com/office/drawing/2014/main" id="{88DB015A-44BD-4C56-A63E-3F05914860CE}"/>
              </a:ext>
            </a:extLst>
          </p:cNvPr>
          <p:cNvSpPr txBox="1"/>
          <p:nvPr/>
        </p:nvSpPr>
        <p:spPr>
          <a:xfrm>
            <a:off x="5671333" y="502259"/>
            <a:ext cx="3349146" cy="369332"/>
          </a:xfrm>
          <a:prstGeom prst="rect">
            <a:avLst/>
          </a:prstGeom>
          <a:noFill/>
        </p:spPr>
        <p:txBody>
          <a:bodyPr wrap="square" rtlCol="0">
            <a:spAutoFit/>
          </a:bodyPr>
          <a:lstStyle/>
          <a:p>
            <a:pPr algn="ctr"/>
            <a:r>
              <a:rPr lang="en-US" dirty="0">
                <a:solidFill>
                  <a:srgbClr val="00B0F0"/>
                </a:solidFill>
              </a:rPr>
              <a:t>Hourly pattern changed more</a:t>
            </a:r>
          </a:p>
        </p:txBody>
      </p:sp>
    </p:spTree>
    <p:extLst>
      <p:ext uri="{BB962C8B-B14F-4D97-AF65-F5344CB8AC3E}">
        <p14:creationId xmlns:p14="http://schemas.microsoft.com/office/powerpoint/2010/main" val="3078387291"/>
      </p:ext>
    </p:extLst>
  </p:cSld>
  <p:clrMapOvr>
    <a:masterClrMapping/>
  </p:clrMapOvr>
  <mc:AlternateContent xmlns:mc="http://schemas.openxmlformats.org/markup-compatibility/2006" xmlns:p14="http://schemas.microsoft.com/office/powerpoint/2010/main">
    <mc:Choice Requires="p14">
      <p:transition p14:dur="10" advClick="0">
        <p:fade/>
      </p:transition>
    </mc:Choice>
    <mc:Fallback xmlns="">
      <p:transition advClick="0">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descr="Chart, line chart&#10;&#10;Description automatically generated">
            <a:extLst>
              <a:ext uri="{FF2B5EF4-FFF2-40B4-BE49-F238E27FC236}">
                <a16:creationId xmlns:a16="http://schemas.microsoft.com/office/drawing/2014/main" id="{37A02065-A081-4A93-A5C5-2659EB895703}"/>
              </a:ext>
            </a:extLst>
          </p:cNvPr>
          <p:cNvPicPr>
            <a:picLocks noGrp="1" noChangeAspect="1"/>
          </p:cNvPicPr>
          <p:nvPr>
            <p:ph idx="15"/>
          </p:nvPr>
        </p:nvPicPr>
        <p:blipFill>
          <a:blip r:embed="rId3"/>
          <a:stretch>
            <a:fillRect/>
          </a:stretch>
        </p:blipFill>
        <p:spPr>
          <a:xfrm>
            <a:off x="152400" y="3930164"/>
            <a:ext cx="3182815" cy="2387111"/>
          </a:xfrm>
        </p:spPr>
      </p:pic>
      <p:pic>
        <p:nvPicPr>
          <p:cNvPr id="11" name="Content Placeholder 10" descr="Chart, line chart&#10;&#10;Description automatically generated">
            <a:extLst>
              <a:ext uri="{FF2B5EF4-FFF2-40B4-BE49-F238E27FC236}">
                <a16:creationId xmlns:a16="http://schemas.microsoft.com/office/drawing/2014/main" id="{70C8C6C0-D321-4D8C-A501-EAC0B5CB8B15}"/>
              </a:ext>
            </a:extLst>
          </p:cNvPr>
          <p:cNvPicPr>
            <a:picLocks noGrp="1" noChangeAspect="1"/>
          </p:cNvPicPr>
          <p:nvPr>
            <p:ph idx="16"/>
          </p:nvPr>
        </p:nvPicPr>
        <p:blipFill>
          <a:blip r:embed="rId4"/>
          <a:stretch>
            <a:fillRect/>
          </a:stretch>
        </p:blipFill>
        <p:spPr>
          <a:xfrm>
            <a:off x="3099414" y="3930162"/>
            <a:ext cx="3182815" cy="2387113"/>
          </a:xfrm>
        </p:spPr>
      </p:pic>
      <p:sp>
        <p:nvSpPr>
          <p:cNvPr id="4" name="Content Placeholder 3">
            <a:extLst>
              <a:ext uri="{FF2B5EF4-FFF2-40B4-BE49-F238E27FC236}">
                <a16:creationId xmlns:a16="http://schemas.microsoft.com/office/drawing/2014/main" id="{C42A0EA0-9266-4C8A-9886-DE98857FCA9D}"/>
              </a:ext>
            </a:extLst>
          </p:cNvPr>
          <p:cNvSpPr>
            <a:spLocks noGrp="1"/>
          </p:cNvSpPr>
          <p:nvPr>
            <p:ph idx="14"/>
          </p:nvPr>
        </p:nvSpPr>
        <p:spPr/>
        <p:txBody>
          <a:bodyPr/>
          <a:lstStyle/>
          <a:p>
            <a:endParaRPr lang="en-US" dirty="0"/>
          </a:p>
          <a:p>
            <a:r>
              <a:rPr lang="en-US" dirty="0"/>
              <a:t>Weekdays and weekends became more similar</a:t>
            </a:r>
          </a:p>
        </p:txBody>
      </p:sp>
      <p:sp>
        <p:nvSpPr>
          <p:cNvPr id="5" name="Title 4">
            <a:extLst>
              <a:ext uri="{FF2B5EF4-FFF2-40B4-BE49-F238E27FC236}">
                <a16:creationId xmlns:a16="http://schemas.microsoft.com/office/drawing/2014/main" id="{B482A8E6-3A5B-4940-B06E-E3B8138F787D}"/>
              </a:ext>
            </a:extLst>
          </p:cNvPr>
          <p:cNvSpPr>
            <a:spLocks noGrp="1"/>
          </p:cNvSpPr>
          <p:nvPr>
            <p:ph type="title"/>
          </p:nvPr>
        </p:nvSpPr>
        <p:spPr/>
        <p:txBody>
          <a:bodyPr>
            <a:normAutofit fontScale="90000"/>
          </a:bodyPr>
          <a:lstStyle/>
          <a:p>
            <a:r>
              <a:rPr lang="en-US" dirty="0"/>
              <a:t>Weekday vs weekend pattern</a:t>
            </a:r>
          </a:p>
        </p:txBody>
      </p:sp>
      <p:pic>
        <p:nvPicPr>
          <p:cNvPr id="13" name="Picture 12" descr="Chart, line chart&#10;&#10;Description automatically generated">
            <a:extLst>
              <a:ext uri="{FF2B5EF4-FFF2-40B4-BE49-F238E27FC236}">
                <a16:creationId xmlns:a16="http://schemas.microsoft.com/office/drawing/2014/main" id="{61AA6149-3070-4144-AFE8-7F3F2C548FED}"/>
              </a:ext>
            </a:extLst>
          </p:cNvPr>
          <p:cNvPicPr>
            <a:picLocks noChangeAspect="1"/>
          </p:cNvPicPr>
          <p:nvPr/>
        </p:nvPicPr>
        <p:blipFill>
          <a:blip r:embed="rId5"/>
          <a:stretch>
            <a:fillRect/>
          </a:stretch>
        </p:blipFill>
        <p:spPr>
          <a:xfrm>
            <a:off x="5975312" y="3966249"/>
            <a:ext cx="3086584" cy="2314938"/>
          </a:xfrm>
          <a:prstGeom prst="rect">
            <a:avLst/>
          </a:prstGeom>
        </p:spPr>
      </p:pic>
      <p:sp>
        <p:nvSpPr>
          <p:cNvPr id="14" name="TextBox 13">
            <a:extLst>
              <a:ext uri="{FF2B5EF4-FFF2-40B4-BE49-F238E27FC236}">
                <a16:creationId xmlns:a16="http://schemas.microsoft.com/office/drawing/2014/main" id="{77DE5425-DFFB-4F8B-8AFF-8314FE25F0F5}"/>
              </a:ext>
            </a:extLst>
          </p:cNvPr>
          <p:cNvSpPr txBox="1"/>
          <p:nvPr/>
        </p:nvSpPr>
        <p:spPr>
          <a:xfrm>
            <a:off x="565638" y="3403988"/>
            <a:ext cx="2391508" cy="369332"/>
          </a:xfrm>
          <a:prstGeom prst="rect">
            <a:avLst/>
          </a:prstGeom>
          <a:noFill/>
        </p:spPr>
        <p:txBody>
          <a:bodyPr wrap="square" rtlCol="0">
            <a:spAutoFit/>
          </a:bodyPr>
          <a:lstStyle/>
          <a:p>
            <a:pPr algn="ctr"/>
            <a:r>
              <a:rPr lang="en-US" dirty="0"/>
              <a:t>Friday</a:t>
            </a:r>
          </a:p>
        </p:txBody>
      </p:sp>
      <p:sp>
        <p:nvSpPr>
          <p:cNvPr id="15" name="TextBox 14">
            <a:extLst>
              <a:ext uri="{FF2B5EF4-FFF2-40B4-BE49-F238E27FC236}">
                <a16:creationId xmlns:a16="http://schemas.microsoft.com/office/drawing/2014/main" id="{1909F4DD-2BA4-4C92-8A0B-6F2B943CB579}"/>
              </a:ext>
            </a:extLst>
          </p:cNvPr>
          <p:cNvSpPr txBox="1"/>
          <p:nvPr/>
        </p:nvSpPr>
        <p:spPr>
          <a:xfrm>
            <a:off x="3624428" y="3403988"/>
            <a:ext cx="2391508" cy="369332"/>
          </a:xfrm>
          <a:prstGeom prst="rect">
            <a:avLst/>
          </a:prstGeom>
          <a:noFill/>
        </p:spPr>
        <p:txBody>
          <a:bodyPr wrap="square" rtlCol="0">
            <a:spAutoFit/>
          </a:bodyPr>
          <a:lstStyle/>
          <a:p>
            <a:pPr algn="ctr"/>
            <a:r>
              <a:rPr lang="en-US" dirty="0"/>
              <a:t>Saturday</a:t>
            </a:r>
          </a:p>
        </p:txBody>
      </p:sp>
      <p:sp>
        <p:nvSpPr>
          <p:cNvPr id="16" name="TextBox 15">
            <a:extLst>
              <a:ext uri="{FF2B5EF4-FFF2-40B4-BE49-F238E27FC236}">
                <a16:creationId xmlns:a16="http://schemas.microsoft.com/office/drawing/2014/main" id="{E2746D8B-9D20-44DD-8C0F-E6A339A9E1EC}"/>
              </a:ext>
            </a:extLst>
          </p:cNvPr>
          <p:cNvSpPr txBox="1"/>
          <p:nvPr/>
        </p:nvSpPr>
        <p:spPr>
          <a:xfrm>
            <a:off x="6322853" y="3409717"/>
            <a:ext cx="2391508" cy="369332"/>
          </a:xfrm>
          <a:prstGeom prst="rect">
            <a:avLst/>
          </a:prstGeom>
          <a:noFill/>
        </p:spPr>
        <p:txBody>
          <a:bodyPr wrap="square" rtlCol="0">
            <a:spAutoFit/>
          </a:bodyPr>
          <a:lstStyle/>
          <a:p>
            <a:pPr algn="ctr"/>
            <a:r>
              <a:rPr lang="en-US" dirty="0"/>
              <a:t>Sunday</a:t>
            </a:r>
          </a:p>
        </p:txBody>
      </p:sp>
    </p:spTree>
    <p:extLst>
      <p:ext uri="{BB962C8B-B14F-4D97-AF65-F5344CB8AC3E}">
        <p14:creationId xmlns:p14="http://schemas.microsoft.com/office/powerpoint/2010/main" val="254470626"/>
      </p:ext>
    </p:extLst>
  </p:cSld>
  <p:clrMapOvr>
    <a:masterClrMapping/>
  </p:clrMapOvr>
  <mc:AlternateContent xmlns:mc="http://schemas.openxmlformats.org/markup-compatibility/2006" xmlns:p14="http://schemas.microsoft.com/office/powerpoint/2010/main">
    <mc:Choice Requires="p14">
      <p:transition p14:dur="10" advClick="0">
        <p:fade/>
      </p:transition>
    </mc:Choice>
    <mc:Fallback xmlns="">
      <p:transition advClick="0">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EF42EE8-0344-467A-A728-639BC28B7EB7}"/>
              </a:ext>
            </a:extLst>
          </p:cNvPr>
          <p:cNvSpPr>
            <a:spLocks noGrp="1"/>
          </p:cNvSpPr>
          <p:nvPr>
            <p:ph idx="15"/>
          </p:nvPr>
        </p:nvSpPr>
        <p:spPr/>
        <p:txBody>
          <a:bodyPr/>
          <a:lstStyle/>
          <a:p>
            <a:endParaRPr lang="en-US"/>
          </a:p>
        </p:txBody>
      </p:sp>
      <p:sp>
        <p:nvSpPr>
          <p:cNvPr id="3" name="Content Placeholder 2">
            <a:extLst>
              <a:ext uri="{FF2B5EF4-FFF2-40B4-BE49-F238E27FC236}">
                <a16:creationId xmlns:a16="http://schemas.microsoft.com/office/drawing/2014/main" id="{BC202872-B83C-47F7-A0A7-EF9951595B44}"/>
              </a:ext>
            </a:extLst>
          </p:cNvPr>
          <p:cNvSpPr>
            <a:spLocks noGrp="1"/>
          </p:cNvSpPr>
          <p:nvPr>
            <p:ph idx="16"/>
          </p:nvPr>
        </p:nvSpPr>
        <p:spPr/>
        <p:txBody>
          <a:bodyPr/>
          <a:lstStyle/>
          <a:p>
            <a:r>
              <a:rPr lang="en-US" dirty="0"/>
              <a:t>What did we learn?</a:t>
            </a:r>
          </a:p>
        </p:txBody>
      </p:sp>
      <p:sp>
        <p:nvSpPr>
          <p:cNvPr id="4" name="Title 3">
            <a:extLst>
              <a:ext uri="{FF2B5EF4-FFF2-40B4-BE49-F238E27FC236}">
                <a16:creationId xmlns:a16="http://schemas.microsoft.com/office/drawing/2014/main" id="{387BEA15-934D-4FF2-8A8C-22063821FBC7}"/>
              </a:ext>
            </a:extLst>
          </p:cNvPr>
          <p:cNvSpPr>
            <a:spLocks noGrp="1"/>
          </p:cNvSpPr>
          <p:nvPr>
            <p:ph type="title"/>
          </p:nvPr>
        </p:nvSpPr>
        <p:spPr/>
        <p:txBody>
          <a:bodyPr>
            <a:normAutofit fontScale="90000"/>
          </a:bodyPr>
          <a:lstStyle/>
          <a:p>
            <a:endParaRPr lang="en-US"/>
          </a:p>
        </p:txBody>
      </p:sp>
    </p:spTree>
    <p:extLst>
      <p:ext uri="{BB962C8B-B14F-4D97-AF65-F5344CB8AC3E}">
        <p14:creationId xmlns:p14="http://schemas.microsoft.com/office/powerpoint/2010/main" val="2045059701"/>
      </p:ext>
    </p:extLst>
  </p:cSld>
  <p:clrMapOvr>
    <a:masterClrMapping/>
  </p:clrMapOvr>
  <mc:AlternateContent xmlns:mc="http://schemas.openxmlformats.org/markup-compatibility/2006" xmlns:p14="http://schemas.microsoft.com/office/powerpoint/2010/main">
    <mc:Choice Requires="p14">
      <p:transition p14:dur="10" advClick="0">
        <p:fade/>
      </p:transition>
    </mc:Choice>
    <mc:Fallback xmlns="">
      <p:transition advClick="0">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6894731-169B-40F1-89F2-AFEE32804E87}"/>
              </a:ext>
            </a:extLst>
          </p:cNvPr>
          <p:cNvSpPr>
            <a:spLocks noGrp="1"/>
          </p:cNvSpPr>
          <p:nvPr>
            <p:ph idx="15"/>
          </p:nvPr>
        </p:nvSpPr>
        <p:spPr/>
        <p:txBody>
          <a:bodyPr/>
          <a:lstStyle/>
          <a:p>
            <a:endParaRPr lang="en-US"/>
          </a:p>
        </p:txBody>
      </p:sp>
      <p:sp>
        <p:nvSpPr>
          <p:cNvPr id="4" name="Content Placeholder 3">
            <a:extLst>
              <a:ext uri="{FF2B5EF4-FFF2-40B4-BE49-F238E27FC236}">
                <a16:creationId xmlns:a16="http://schemas.microsoft.com/office/drawing/2014/main" id="{2607F132-79B0-42DB-9E4E-84B84EA0D2D4}"/>
              </a:ext>
            </a:extLst>
          </p:cNvPr>
          <p:cNvSpPr>
            <a:spLocks noGrp="1"/>
          </p:cNvSpPr>
          <p:nvPr>
            <p:ph idx="14"/>
          </p:nvPr>
        </p:nvSpPr>
        <p:spPr/>
        <p:txBody>
          <a:bodyPr/>
          <a:lstStyle/>
          <a:p>
            <a:pPr marL="457200" indent="-457200">
              <a:buFont typeface="Arial" panose="020B0604020202020204" pitchFamily="34" charset="0"/>
              <a:buChar char="•"/>
            </a:pPr>
            <a:endParaRPr lang="en-US" dirty="0"/>
          </a:p>
          <a:p>
            <a:pPr marL="457200" indent="-457200">
              <a:buFont typeface="Arial" panose="020B0604020202020204" pitchFamily="34" charset="0"/>
              <a:buChar char="•"/>
            </a:pPr>
            <a:r>
              <a:rPr lang="en-US" dirty="0"/>
              <a:t>People need transit systems, even during lockdown.</a:t>
            </a:r>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r>
              <a:rPr lang="en-US" dirty="0"/>
              <a:t>These people are </a:t>
            </a:r>
            <a:r>
              <a:rPr lang="en-US" dirty="0">
                <a:solidFill>
                  <a:srgbClr val="C00000"/>
                </a:solidFill>
              </a:rPr>
              <a:t>the vulnerable</a:t>
            </a:r>
            <a:r>
              <a:rPr lang="en-US" dirty="0"/>
              <a:t>, </a:t>
            </a:r>
            <a:r>
              <a:rPr lang="en-US" dirty="0">
                <a:solidFill>
                  <a:srgbClr val="C00000"/>
                </a:solidFill>
              </a:rPr>
              <a:t>the minorities</a:t>
            </a:r>
            <a:r>
              <a:rPr lang="en-US" dirty="0"/>
              <a:t>, </a:t>
            </a:r>
            <a:r>
              <a:rPr lang="en-US" dirty="0">
                <a:solidFill>
                  <a:srgbClr val="C00000"/>
                </a:solidFill>
              </a:rPr>
              <a:t>the poor</a:t>
            </a:r>
            <a:r>
              <a:rPr lang="en-US" dirty="0"/>
              <a:t>, and </a:t>
            </a:r>
            <a:r>
              <a:rPr lang="en-US" dirty="0">
                <a:solidFill>
                  <a:srgbClr val="C00000"/>
                </a:solidFill>
              </a:rPr>
              <a:t>the ones who have no choice</a:t>
            </a:r>
            <a:r>
              <a:rPr lang="en-US" dirty="0"/>
              <a:t>.</a:t>
            </a:r>
          </a:p>
          <a:p>
            <a:pPr marL="457200" indent="-457200">
              <a:buFont typeface="Arial" panose="020B0604020202020204" pitchFamily="34" charset="0"/>
              <a:buChar char="•"/>
            </a:pPr>
            <a:endParaRPr lang="en-US" dirty="0"/>
          </a:p>
          <a:p>
            <a:endParaRPr lang="en-US" dirty="0"/>
          </a:p>
          <a:p>
            <a:r>
              <a:rPr lang="en-US" dirty="0">
                <a:solidFill>
                  <a:srgbClr val="C00000"/>
                </a:solidFill>
              </a:rPr>
              <a:t>Public transit should not be a business, but </a:t>
            </a:r>
            <a:r>
              <a:rPr lang="en-US" b="1" i="1" u="sng" dirty="0">
                <a:solidFill>
                  <a:srgbClr val="C00000"/>
                </a:solidFill>
              </a:rPr>
              <a:t>crucial urban infrastructure</a:t>
            </a:r>
            <a:r>
              <a:rPr lang="en-US" dirty="0">
                <a:solidFill>
                  <a:srgbClr val="C00000"/>
                </a:solidFill>
              </a:rPr>
              <a:t>.</a:t>
            </a:r>
          </a:p>
          <a:p>
            <a:r>
              <a:rPr lang="en-US" dirty="0">
                <a:solidFill>
                  <a:srgbClr val="C00000"/>
                </a:solidFill>
              </a:rPr>
              <a:t>														</a:t>
            </a:r>
            <a:endParaRPr lang="en-US" dirty="0">
              <a:solidFill>
                <a:schemeClr val="bg1">
                  <a:lumMod val="85000"/>
                </a:schemeClr>
              </a:solidFill>
            </a:endParaRPr>
          </a:p>
          <a:p>
            <a:pPr marL="457200" indent="-457200">
              <a:buFont typeface="Arial" panose="020B0604020202020204" pitchFamily="34" charset="0"/>
              <a:buChar char="•"/>
            </a:pPr>
            <a:endParaRPr lang="en-US" dirty="0"/>
          </a:p>
        </p:txBody>
      </p:sp>
      <p:sp>
        <p:nvSpPr>
          <p:cNvPr id="5" name="Title 4">
            <a:extLst>
              <a:ext uri="{FF2B5EF4-FFF2-40B4-BE49-F238E27FC236}">
                <a16:creationId xmlns:a16="http://schemas.microsoft.com/office/drawing/2014/main" id="{8554FA51-58B1-4C13-8BC9-BDDFB28CB416}"/>
              </a:ext>
            </a:extLst>
          </p:cNvPr>
          <p:cNvSpPr>
            <a:spLocks noGrp="1"/>
          </p:cNvSpPr>
          <p:nvPr>
            <p:ph type="title"/>
          </p:nvPr>
        </p:nvSpPr>
        <p:spPr/>
        <p:txBody>
          <a:bodyPr>
            <a:normAutofit fontScale="90000"/>
          </a:bodyPr>
          <a:lstStyle/>
          <a:p>
            <a:r>
              <a:rPr lang="en-US" dirty="0"/>
              <a:t>Public transit is essential</a:t>
            </a:r>
          </a:p>
        </p:txBody>
      </p:sp>
    </p:spTree>
    <p:extLst>
      <p:ext uri="{BB962C8B-B14F-4D97-AF65-F5344CB8AC3E}">
        <p14:creationId xmlns:p14="http://schemas.microsoft.com/office/powerpoint/2010/main" val="3069745676"/>
      </p:ext>
    </p:extLst>
  </p:cSld>
  <p:clrMapOvr>
    <a:masterClrMapping/>
  </p:clrMapOvr>
  <mc:AlternateContent xmlns:mc="http://schemas.openxmlformats.org/markup-compatibility/2006" xmlns:p14="http://schemas.microsoft.com/office/powerpoint/2010/main">
    <mc:Choice Requires="p14">
      <p:transition p14:dur="10" advClick="0">
        <p:fade/>
      </p:transition>
    </mc:Choice>
    <mc:Fallback xmlns="">
      <p:transition advClick="0">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7D58C1B-7653-492D-AEDF-0310DB45D7E5}"/>
              </a:ext>
            </a:extLst>
          </p:cNvPr>
          <p:cNvSpPr>
            <a:spLocks noGrp="1"/>
          </p:cNvSpPr>
          <p:nvPr>
            <p:ph idx="15"/>
          </p:nvPr>
        </p:nvSpPr>
        <p:spPr/>
        <p:txBody>
          <a:bodyPr/>
          <a:lstStyle/>
          <a:p>
            <a:endParaRPr lang="en-US"/>
          </a:p>
        </p:txBody>
      </p:sp>
      <p:sp>
        <p:nvSpPr>
          <p:cNvPr id="3" name="Content Placeholder 2">
            <a:extLst>
              <a:ext uri="{FF2B5EF4-FFF2-40B4-BE49-F238E27FC236}">
                <a16:creationId xmlns:a16="http://schemas.microsoft.com/office/drawing/2014/main" id="{F9F8C30D-19C7-405F-B0DA-72AF7C8ACE25}"/>
              </a:ext>
            </a:extLst>
          </p:cNvPr>
          <p:cNvSpPr>
            <a:spLocks noGrp="1"/>
          </p:cNvSpPr>
          <p:nvPr>
            <p:ph idx="16"/>
          </p:nvPr>
        </p:nvSpPr>
        <p:spPr/>
        <p:txBody>
          <a:bodyPr/>
          <a:lstStyle/>
          <a:p>
            <a:endParaRPr lang="en-US"/>
          </a:p>
        </p:txBody>
      </p:sp>
      <p:sp>
        <p:nvSpPr>
          <p:cNvPr id="4" name="Content Placeholder 3">
            <a:extLst>
              <a:ext uri="{FF2B5EF4-FFF2-40B4-BE49-F238E27FC236}">
                <a16:creationId xmlns:a16="http://schemas.microsoft.com/office/drawing/2014/main" id="{58B10324-8A6B-4F28-BB7C-8EAAA280E69D}"/>
              </a:ext>
            </a:extLst>
          </p:cNvPr>
          <p:cNvSpPr>
            <a:spLocks noGrp="1"/>
          </p:cNvSpPr>
          <p:nvPr>
            <p:ph idx="14"/>
          </p:nvPr>
        </p:nvSpPr>
        <p:spPr/>
        <p:txBody>
          <a:bodyPr/>
          <a:lstStyle/>
          <a:p>
            <a:pPr marL="457200" indent="-457200">
              <a:buFont typeface="Arial" panose="020B0604020202020204" pitchFamily="34" charset="0"/>
              <a:buChar char="•"/>
            </a:pPr>
            <a:endParaRPr lang="en-US" dirty="0"/>
          </a:p>
          <a:p>
            <a:pPr marL="457200" indent="-457200">
              <a:buFont typeface="Arial" panose="020B0604020202020204" pitchFamily="34" charset="0"/>
              <a:buChar char="•"/>
            </a:pPr>
            <a:r>
              <a:rPr lang="en-US" dirty="0"/>
              <a:t>In general, we were late.</a:t>
            </a:r>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r>
              <a:rPr lang="en-US" dirty="0"/>
              <a:t>Timely policies enacted by the local authorities did make an impact.</a:t>
            </a:r>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r>
              <a:rPr lang="en-US" dirty="0"/>
              <a:t>Mobility is not independent of public </a:t>
            </a:r>
            <a:r>
              <a:rPr lang="en-US"/>
              <a:t>policies and economic </a:t>
            </a:r>
            <a:r>
              <a:rPr lang="en-US" dirty="0"/>
              <a:t>activities.</a:t>
            </a:r>
          </a:p>
        </p:txBody>
      </p:sp>
      <p:sp>
        <p:nvSpPr>
          <p:cNvPr id="5" name="Title 4">
            <a:extLst>
              <a:ext uri="{FF2B5EF4-FFF2-40B4-BE49-F238E27FC236}">
                <a16:creationId xmlns:a16="http://schemas.microsoft.com/office/drawing/2014/main" id="{B3BF2753-DADD-4ADC-AB0B-D59B3CA1F260}"/>
              </a:ext>
            </a:extLst>
          </p:cNvPr>
          <p:cNvSpPr>
            <a:spLocks noGrp="1"/>
          </p:cNvSpPr>
          <p:nvPr>
            <p:ph type="title"/>
          </p:nvPr>
        </p:nvSpPr>
        <p:spPr/>
        <p:txBody>
          <a:bodyPr>
            <a:normAutofit fontScale="90000"/>
          </a:bodyPr>
          <a:lstStyle/>
          <a:p>
            <a:r>
              <a:rPr lang="en-US" dirty="0"/>
              <a:t>Rethink our response</a:t>
            </a:r>
          </a:p>
        </p:txBody>
      </p:sp>
    </p:spTree>
    <p:extLst>
      <p:ext uri="{BB962C8B-B14F-4D97-AF65-F5344CB8AC3E}">
        <p14:creationId xmlns:p14="http://schemas.microsoft.com/office/powerpoint/2010/main" val="38440475"/>
      </p:ext>
    </p:extLst>
  </p:cSld>
  <p:clrMapOvr>
    <a:masterClrMapping/>
  </p:clrMapOvr>
  <mc:AlternateContent xmlns:mc="http://schemas.openxmlformats.org/markup-compatibility/2006" xmlns:p14="http://schemas.microsoft.com/office/powerpoint/2010/main">
    <mc:Choice Requires="p14">
      <p:transition p14:dur="10" advClick="0">
        <p:fade/>
      </p:transition>
    </mc:Choice>
    <mc:Fallback xmlns="">
      <p:transition advClick="0">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descr="A person sitting on a bus&#10;&#10;Description automatically generated with medium confidence">
            <a:extLst>
              <a:ext uri="{FF2B5EF4-FFF2-40B4-BE49-F238E27FC236}">
                <a16:creationId xmlns:a16="http://schemas.microsoft.com/office/drawing/2014/main" id="{55A08D99-5F86-4C62-947A-AFE5972A4B11}"/>
              </a:ext>
            </a:extLst>
          </p:cNvPr>
          <p:cNvPicPr>
            <a:picLocks noGrp="1" noChangeAspect="1"/>
          </p:cNvPicPr>
          <p:nvPr>
            <p:ph idx="15"/>
          </p:nvPr>
        </p:nvPicPr>
        <p:blipFill>
          <a:blip r:embed="rId3"/>
          <a:stretch>
            <a:fillRect/>
          </a:stretch>
        </p:blipFill>
        <p:spPr>
          <a:xfrm>
            <a:off x="4434275" y="3756855"/>
            <a:ext cx="4376330" cy="2461687"/>
          </a:xfrm>
        </p:spPr>
      </p:pic>
      <p:sp>
        <p:nvSpPr>
          <p:cNvPr id="3" name="Content Placeholder 2">
            <a:extLst>
              <a:ext uri="{FF2B5EF4-FFF2-40B4-BE49-F238E27FC236}">
                <a16:creationId xmlns:a16="http://schemas.microsoft.com/office/drawing/2014/main" id="{F39D4633-BAC7-4F21-B6E1-5F48794B9B94}"/>
              </a:ext>
            </a:extLst>
          </p:cNvPr>
          <p:cNvSpPr>
            <a:spLocks noGrp="1"/>
          </p:cNvSpPr>
          <p:nvPr>
            <p:ph idx="16"/>
          </p:nvPr>
        </p:nvSpPr>
        <p:spPr/>
        <p:txBody>
          <a:bodyPr/>
          <a:lstStyle/>
          <a:p>
            <a:endParaRPr lang="en-US" dirty="0"/>
          </a:p>
        </p:txBody>
      </p:sp>
      <p:sp>
        <p:nvSpPr>
          <p:cNvPr id="4" name="Content Placeholder 3">
            <a:extLst>
              <a:ext uri="{FF2B5EF4-FFF2-40B4-BE49-F238E27FC236}">
                <a16:creationId xmlns:a16="http://schemas.microsoft.com/office/drawing/2014/main" id="{E07CC1FC-E868-4CAC-8F33-C21A60399024}"/>
              </a:ext>
            </a:extLst>
          </p:cNvPr>
          <p:cNvSpPr>
            <a:spLocks noGrp="1"/>
          </p:cNvSpPr>
          <p:nvPr>
            <p:ph idx="14"/>
          </p:nvPr>
        </p:nvSpPr>
        <p:spPr/>
        <p:txBody>
          <a:bodyPr/>
          <a:lstStyle/>
          <a:p>
            <a:pPr marL="457200" indent="-457200">
              <a:buFont typeface="Arial" panose="020B0604020202020204" pitchFamily="34" charset="0"/>
              <a:buChar char="•"/>
            </a:pPr>
            <a:r>
              <a:rPr lang="en-US" dirty="0"/>
              <a:t>What is our vision of a more equitable mobility?</a:t>
            </a:r>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r>
              <a:rPr lang="en-US" dirty="0"/>
              <a:t>Who should we subsidize? Flying cars or essential workers.</a:t>
            </a:r>
          </a:p>
        </p:txBody>
      </p:sp>
      <p:sp>
        <p:nvSpPr>
          <p:cNvPr id="5" name="Title 4">
            <a:extLst>
              <a:ext uri="{FF2B5EF4-FFF2-40B4-BE49-F238E27FC236}">
                <a16:creationId xmlns:a16="http://schemas.microsoft.com/office/drawing/2014/main" id="{F3188927-98C3-4F1B-909A-E0FA1A9F3F51}"/>
              </a:ext>
            </a:extLst>
          </p:cNvPr>
          <p:cNvSpPr>
            <a:spLocks noGrp="1"/>
          </p:cNvSpPr>
          <p:nvPr>
            <p:ph type="title"/>
          </p:nvPr>
        </p:nvSpPr>
        <p:spPr/>
        <p:txBody>
          <a:bodyPr>
            <a:normAutofit fontScale="90000"/>
          </a:bodyPr>
          <a:lstStyle/>
          <a:p>
            <a:r>
              <a:rPr lang="en-US" dirty="0"/>
              <a:t>Rethink our future</a:t>
            </a:r>
          </a:p>
        </p:txBody>
      </p:sp>
      <p:pic>
        <p:nvPicPr>
          <p:cNvPr id="7" name="Picture 6">
            <a:extLst>
              <a:ext uri="{FF2B5EF4-FFF2-40B4-BE49-F238E27FC236}">
                <a16:creationId xmlns:a16="http://schemas.microsoft.com/office/drawing/2014/main" id="{4BE824DB-F41F-44F0-A500-E3831924F9D6}"/>
              </a:ext>
            </a:extLst>
          </p:cNvPr>
          <p:cNvPicPr>
            <a:picLocks noChangeAspect="1"/>
          </p:cNvPicPr>
          <p:nvPr/>
        </p:nvPicPr>
        <p:blipFill>
          <a:blip r:embed="rId4"/>
          <a:stretch>
            <a:fillRect/>
          </a:stretch>
        </p:blipFill>
        <p:spPr>
          <a:xfrm>
            <a:off x="578840" y="3779626"/>
            <a:ext cx="2993436" cy="2571204"/>
          </a:xfrm>
          <a:prstGeom prst="rect">
            <a:avLst/>
          </a:prstGeom>
        </p:spPr>
      </p:pic>
      <p:sp>
        <p:nvSpPr>
          <p:cNvPr id="8" name="TextBox 7">
            <a:extLst>
              <a:ext uri="{FF2B5EF4-FFF2-40B4-BE49-F238E27FC236}">
                <a16:creationId xmlns:a16="http://schemas.microsoft.com/office/drawing/2014/main" id="{BBD4D8B0-1E64-4FA3-8451-CD708A598333}"/>
              </a:ext>
            </a:extLst>
          </p:cNvPr>
          <p:cNvSpPr txBox="1"/>
          <p:nvPr/>
        </p:nvSpPr>
        <p:spPr>
          <a:xfrm>
            <a:off x="83890" y="6416745"/>
            <a:ext cx="4283780" cy="430887"/>
          </a:xfrm>
          <a:prstGeom prst="rect">
            <a:avLst/>
          </a:prstGeom>
          <a:noFill/>
        </p:spPr>
        <p:txBody>
          <a:bodyPr wrap="square" rtlCol="0">
            <a:spAutoFit/>
          </a:bodyPr>
          <a:lstStyle/>
          <a:p>
            <a:r>
              <a:rPr lang="en-US" sz="1100" dirty="0"/>
              <a:t>Source: https://www.transportation.gov/sites/dot.gov/files/2021-01/USDOT_AVCP.pdf</a:t>
            </a:r>
          </a:p>
        </p:txBody>
      </p:sp>
      <p:sp>
        <p:nvSpPr>
          <p:cNvPr id="11" name="TextBox 10">
            <a:extLst>
              <a:ext uri="{FF2B5EF4-FFF2-40B4-BE49-F238E27FC236}">
                <a16:creationId xmlns:a16="http://schemas.microsoft.com/office/drawing/2014/main" id="{1E9CBD76-10CD-436A-99DF-EFCB55BD38AA}"/>
              </a:ext>
            </a:extLst>
          </p:cNvPr>
          <p:cNvSpPr txBox="1"/>
          <p:nvPr/>
        </p:nvSpPr>
        <p:spPr>
          <a:xfrm>
            <a:off x="4352150" y="6402833"/>
            <a:ext cx="4613944" cy="430887"/>
          </a:xfrm>
          <a:prstGeom prst="rect">
            <a:avLst/>
          </a:prstGeom>
          <a:noFill/>
        </p:spPr>
        <p:txBody>
          <a:bodyPr wrap="square">
            <a:spAutoFit/>
          </a:bodyPr>
          <a:lstStyle/>
          <a:p>
            <a:r>
              <a:rPr lang="en-US" sz="1100" dirty="0"/>
              <a:t>https://www.theatlantic.com/ideas/archive/2020/12/public-transit-has-come-back/617435/</a:t>
            </a:r>
          </a:p>
        </p:txBody>
      </p:sp>
    </p:spTree>
    <p:extLst>
      <p:ext uri="{BB962C8B-B14F-4D97-AF65-F5344CB8AC3E}">
        <p14:creationId xmlns:p14="http://schemas.microsoft.com/office/powerpoint/2010/main" val="1937620174"/>
      </p:ext>
    </p:extLst>
  </p:cSld>
  <p:clrMapOvr>
    <a:masterClrMapping/>
  </p:clrMapOvr>
  <mc:AlternateContent xmlns:mc="http://schemas.openxmlformats.org/markup-compatibility/2006" xmlns:p14="http://schemas.microsoft.com/office/powerpoint/2010/main">
    <mc:Choice Requires="p14">
      <p:transition p14:dur="10" advClick="0">
        <p:fade/>
      </p:transition>
    </mc:Choice>
    <mc:Fallback xmlns="">
      <p:transition advClick="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46453ED-A8FE-4DE6-B528-A2058A65EB28}"/>
              </a:ext>
            </a:extLst>
          </p:cNvPr>
          <p:cNvSpPr>
            <a:spLocks noGrp="1"/>
          </p:cNvSpPr>
          <p:nvPr>
            <p:ph idx="15"/>
          </p:nvPr>
        </p:nvSpPr>
        <p:spPr/>
        <p:txBody>
          <a:bodyPr/>
          <a:lstStyle/>
          <a:p>
            <a:endParaRPr lang="en-US"/>
          </a:p>
        </p:txBody>
      </p:sp>
      <p:sp>
        <p:nvSpPr>
          <p:cNvPr id="3" name="Content Placeholder 2">
            <a:extLst>
              <a:ext uri="{FF2B5EF4-FFF2-40B4-BE49-F238E27FC236}">
                <a16:creationId xmlns:a16="http://schemas.microsoft.com/office/drawing/2014/main" id="{14EBB99A-0AF5-453F-AB3A-77D8416E060D}"/>
              </a:ext>
            </a:extLst>
          </p:cNvPr>
          <p:cNvSpPr>
            <a:spLocks noGrp="1"/>
          </p:cNvSpPr>
          <p:nvPr>
            <p:ph idx="16"/>
          </p:nvPr>
        </p:nvSpPr>
        <p:spPr/>
        <p:txBody>
          <a:bodyPr/>
          <a:lstStyle/>
          <a:p>
            <a:endParaRPr lang="en-US"/>
          </a:p>
        </p:txBody>
      </p:sp>
      <p:sp>
        <p:nvSpPr>
          <p:cNvPr id="4" name="Content Placeholder 3">
            <a:extLst>
              <a:ext uri="{FF2B5EF4-FFF2-40B4-BE49-F238E27FC236}">
                <a16:creationId xmlns:a16="http://schemas.microsoft.com/office/drawing/2014/main" id="{D710C2CE-68F4-4948-9C9C-3134AB936976}"/>
              </a:ext>
            </a:extLst>
          </p:cNvPr>
          <p:cNvSpPr>
            <a:spLocks noGrp="1"/>
          </p:cNvSpPr>
          <p:nvPr>
            <p:ph idx="14"/>
          </p:nvPr>
        </p:nvSpPr>
        <p:spPr/>
        <p:txBody>
          <a:bodyPr/>
          <a:lstStyle/>
          <a:p>
            <a:endParaRPr lang="en-US" dirty="0"/>
          </a:p>
          <a:p>
            <a:pPr marL="457200" indent="-457200">
              <a:buFont typeface="Arial" panose="020B0604020202020204" pitchFamily="34" charset="0"/>
              <a:buChar char="•"/>
            </a:pPr>
            <a:r>
              <a:rPr lang="en-US" dirty="0"/>
              <a:t>How many people continue to use transit during the lockdown?</a:t>
            </a:r>
          </a:p>
          <a:p>
            <a:pPr marL="457200" indent="-457200">
              <a:buFont typeface="Arial" panose="020B0604020202020204" pitchFamily="34" charset="0"/>
              <a:buChar char="•"/>
            </a:pPr>
            <a:r>
              <a:rPr lang="en-US" dirty="0"/>
              <a:t>What factors were correlated to the demand?</a:t>
            </a:r>
          </a:p>
          <a:p>
            <a:pPr marL="457200" indent="-457200">
              <a:buFont typeface="Arial" panose="020B0604020202020204" pitchFamily="34" charset="0"/>
              <a:buChar char="•"/>
            </a:pPr>
            <a:r>
              <a:rPr lang="en-US" dirty="0"/>
              <a:t>How did ridership in different cities respond to the pandemic?</a:t>
            </a:r>
          </a:p>
          <a:p>
            <a:pPr marL="457200" indent="-457200">
              <a:buFont typeface="Arial" panose="020B0604020202020204" pitchFamily="34" charset="0"/>
              <a:buChar char="•"/>
            </a:pPr>
            <a:r>
              <a:rPr lang="en-US" dirty="0"/>
              <a:t>How did the pandemic reshape our commuting pattern?</a:t>
            </a:r>
          </a:p>
        </p:txBody>
      </p:sp>
      <p:sp>
        <p:nvSpPr>
          <p:cNvPr id="5" name="Title 4">
            <a:extLst>
              <a:ext uri="{FF2B5EF4-FFF2-40B4-BE49-F238E27FC236}">
                <a16:creationId xmlns:a16="http://schemas.microsoft.com/office/drawing/2014/main" id="{7FEB8053-DB36-48CA-99A4-4EA0DB3865DA}"/>
              </a:ext>
            </a:extLst>
          </p:cNvPr>
          <p:cNvSpPr>
            <a:spLocks noGrp="1"/>
          </p:cNvSpPr>
          <p:nvPr>
            <p:ph type="title"/>
          </p:nvPr>
        </p:nvSpPr>
        <p:spPr>
          <a:xfrm>
            <a:off x="306916" y="1208106"/>
            <a:ext cx="8463010" cy="508313"/>
          </a:xfrm>
        </p:spPr>
        <p:txBody>
          <a:bodyPr>
            <a:normAutofit fontScale="90000"/>
          </a:bodyPr>
          <a:lstStyle/>
          <a:p>
            <a:r>
              <a:rPr lang="en-US" dirty="0"/>
              <a:t>Research questions</a:t>
            </a:r>
          </a:p>
        </p:txBody>
      </p:sp>
    </p:spTree>
    <p:extLst>
      <p:ext uri="{BB962C8B-B14F-4D97-AF65-F5344CB8AC3E}">
        <p14:creationId xmlns:p14="http://schemas.microsoft.com/office/powerpoint/2010/main" val="1163005265"/>
      </p:ext>
    </p:extLst>
  </p:cSld>
  <p:clrMapOvr>
    <a:masterClrMapping/>
  </p:clrMapOvr>
  <mc:AlternateContent xmlns:mc="http://schemas.openxmlformats.org/markup-compatibility/2006" xmlns:p14="http://schemas.microsoft.com/office/powerpoint/2010/main">
    <mc:Choice Requires="p14">
      <p:transition p14:dur="10" advClick="0">
        <p:fade/>
      </p:transition>
    </mc:Choice>
    <mc:Fallback xmlns="">
      <p:transition advClick="0">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289A0A4-11A5-44E2-B3FE-A83DC83EE6A8}"/>
              </a:ext>
            </a:extLst>
          </p:cNvPr>
          <p:cNvSpPr txBox="1"/>
          <p:nvPr/>
        </p:nvSpPr>
        <p:spPr>
          <a:xfrm>
            <a:off x="2620550" y="1619091"/>
            <a:ext cx="4175760" cy="923330"/>
          </a:xfrm>
          <a:prstGeom prst="rect">
            <a:avLst/>
          </a:prstGeom>
          <a:noFill/>
        </p:spPr>
        <p:txBody>
          <a:bodyPr wrap="square" rtlCol="0">
            <a:spAutoFit/>
          </a:bodyPr>
          <a:lstStyle/>
          <a:p>
            <a:pPr algn="ctr"/>
            <a:r>
              <a:rPr lang="en-US" sz="5400" dirty="0"/>
              <a:t>Thanks!</a:t>
            </a:r>
          </a:p>
        </p:txBody>
      </p:sp>
      <p:sp>
        <p:nvSpPr>
          <p:cNvPr id="7" name="TextBox 6">
            <a:extLst>
              <a:ext uri="{FF2B5EF4-FFF2-40B4-BE49-F238E27FC236}">
                <a16:creationId xmlns:a16="http://schemas.microsoft.com/office/drawing/2014/main" id="{136F3E8B-F3AB-40A7-9BA4-1E56229ACC11}"/>
              </a:ext>
            </a:extLst>
          </p:cNvPr>
          <p:cNvSpPr txBox="1"/>
          <p:nvPr/>
        </p:nvSpPr>
        <p:spPr>
          <a:xfrm>
            <a:off x="2484120" y="3136612"/>
            <a:ext cx="4175760" cy="584775"/>
          </a:xfrm>
          <a:prstGeom prst="rect">
            <a:avLst/>
          </a:prstGeom>
          <a:noFill/>
        </p:spPr>
        <p:txBody>
          <a:bodyPr wrap="square" rtlCol="0">
            <a:spAutoFit/>
          </a:bodyPr>
          <a:lstStyle/>
          <a:p>
            <a:pPr algn="ctr"/>
            <a:r>
              <a:rPr lang="en-US" sz="3200" dirty="0"/>
              <a:t>liu.6544@osu.edu</a:t>
            </a:r>
          </a:p>
        </p:txBody>
      </p:sp>
      <p:sp>
        <p:nvSpPr>
          <p:cNvPr id="10" name="TextBox 9">
            <a:extLst>
              <a:ext uri="{FF2B5EF4-FFF2-40B4-BE49-F238E27FC236}">
                <a16:creationId xmlns:a16="http://schemas.microsoft.com/office/drawing/2014/main" id="{9CD32334-2CD1-4D61-ACD3-71A055E99859}"/>
              </a:ext>
            </a:extLst>
          </p:cNvPr>
          <p:cNvSpPr txBox="1"/>
          <p:nvPr/>
        </p:nvSpPr>
        <p:spPr>
          <a:xfrm>
            <a:off x="810366" y="4270248"/>
            <a:ext cx="7523267" cy="1477328"/>
          </a:xfrm>
          <a:prstGeom prst="rect">
            <a:avLst/>
          </a:prstGeom>
          <a:noFill/>
        </p:spPr>
        <p:txBody>
          <a:bodyPr wrap="square">
            <a:spAutoFit/>
          </a:bodyPr>
          <a:lstStyle/>
          <a:p>
            <a:r>
              <a:rPr lang="en-US" b="1" dirty="0"/>
              <a:t>Paper: </a:t>
            </a:r>
          </a:p>
          <a:p>
            <a:endParaRPr lang="en-US" dirty="0"/>
          </a:p>
          <a:p>
            <a:r>
              <a:rPr lang="en-US" dirty="0"/>
              <a:t>Liu, L., Miller, H.J. and Scheff, J. (2020) “The impacts of COVID-19 pandemic on public transit demand in the United States,” </a:t>
            </a:r>
            <a:r>
              <a:rPr lang="en-US" b="1" i="1" dirty="0"/>
              <a:t>PLOS ONE </a:t>
            </a:r>
            <a:r>
              <a:rPr lang="en-US" dirty="0"/>
              <a:t>15(11): e0242476.</a:t>
            </a:r>
          </a:p>
        </p:txBody>
      </p:sp>
    </p:spTree>
    <p:extLst>
      <p:ext uri="{BB962C8B-B14F-4D97-AF65-F5344CB8AC3E}">
        <p14:creationId xmlns:p14="http://schemas.microsoft.com/office/powerpoint/2010/main" val="3492719027"/>
      </p:ext>
    </p:extLst>
  </p:cSld>
  <p:clrMapOvr>
    <a:masterClrMapping/>
  </p:clrMapOvr>
  <mc:AlternateContent xmlns:mc="http://schemas.openxmlformats.org/markup-compatibility/2006" xmlns:p14="http://schemas.microsoft.com/office/powerpoint/2010/main">
    <mc:Choice Requires="p14">
      <p:transition p14:dur="10" advClick="0">
        <p:fade/>
      </p:transition>
    </mc:Choice>
    <mc:Fallback xmlns="">
      <p:transition advClick="0">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6">
            <a:extLst>
              <a:ext uri="{FF2B5EF4-FFF2-40B4-BE49-F238E27FC236}">
                <a16:creationId xmlns:a16="http://schemas.microsoft.com/office/drawing/2014/main" id="{4C9E887F-1CE0-43BF-9D7A-849F0DDB908A}"/>
              </a:ext>
            </a:extLst>
          </p:cNvPr>
          <p:cNvGraphicFramePr>
            <a:graphicFrameLocks noGrp="1"/>
          </p:cNvGraphicFramePr>
          <p:nvPr>
            <p:ph idx="15"/>
            <p:extLst>
              <p:ext uri="{D42A27DB-BD31-4B8C-83A1-F6EECF244321}">
                <p14:modId xmlns:p14="http://schemas.microsoft.com/office/powerpoint/2010/main" val="273589004"/>
              </p:ext>
            </p:extLst>
          </p:nvPr>
        </p:nvGraphicFramePr>
        <p:xfrm>
          <a:off x="374073" y="2889498"/>
          <a:ext cx="8395854" cy="3466854"/>
        </p:xfrm>
        <a:graphic>
          <a:graphicData uri="http://schemas.openxmlformats.org/drawingml/2006/table">
            <a:tbl>
              <a:tblPr firstRow="1" bandRow="1">
                <a:tableStyleId>{5C22544A-7EE6-4342-B048-85BDC9FD1C3A}</a:tableStyleId>
              </a:tblPr>
              <a:tblGrid>
                <a:gridCol w="2798618">
                  <a:extLst>
                    <a:ext uri="{9D8B030D-6E8A-4147-A177-3AD203B41FA5}">
                      <a16:colId xmlns:a16="http://schemas.microsoft.com/office/drawing/2014/main" val="2280284200"/>
                    </a:ext>
                  </a:extLst>
                </a:gridCol>
                <a:gridCol w="2798618">
                  <a:extLst>
                    <a:ext uri="{9D8B030D-6E8A-4147-A177-3AD203B41FA5}">
                      <a16:colId xmlns:a16="http://schemas.microsoft.com/office/drawing/2014/main" val="1310474190"/>
                    </a:ext>
                  </a:extLst>
                </a:gridCol>
                <a:gridCol w="2798618">
                  <a:extLst>
                    <a:ext uri="{9D8B030D-6E8A-4147-A177-3AD203B41FA5}">
                      <a16:colId xmlns:a16="http://schemas.microsoft.com/office/drawing/2014/main" val="2282421545"/>
                    </a:ext>
                  </a:extLst>
                </a:gridCol>
              </a:tblGrid>
              <a:tr h="577809">
                <a:tc>
                  <a:txBody>
                    <a:bodyPr/>
                    <a:lstStyle/>
                    <a:p>
                      <a:endParaRPr lang="en-US"/>
                    </a:p>
                  </a:txBody>
                  <a:tcPr/>
                </a:tc>
                <a:tc>
                  <a:txBody>
                    <a:bodyPr/>
                    <a:lstStyle/>
                    <a:p>
                      <a:r>
                        <a:rPr lang="en-US" dirty="0"/>
                        <a:t>Cell phone</a:t>
                      </a:r>
                    </a:p>
                  </a:txBody>
                  <a:tcPr/>
                </a:tc>
                <a:tc>
                  <a:txBody>
                    <a:bodyPr/>
                    <a:lstStyle/>
                    <a:p>
                      <a:r>
                        <a:rPr lang="en-US" dirty="0"/>
                        <a:t>Smartphone</a:t>
                      </a:r>
                    </a:p>
                  </a:txBody>
                  <a:tcPr/>
                </a:tc>
                <a:extLst>
                  <a:ext uri="{0D108BD9-81ED-4DB2-BD59-A6C34878D82A}">
                    <a16:rowId xmlns:a16="http://schemas.microsoft.com/office/drawing/2014/main" val="615135275"/>
                  </a:ext>
                </a:extLst>
              </a:tr>
              <a:tr h="577809">
                <a:tc>
                  <a:txBody>
                    <a:bodyPr/>
                    <a:lstStyle/>
                    <a:p>
                      <a:r>
                        <a:rPr lang="en-US" dirty="0"/>
                        <a:t>Total</a:t>
                      </a:r>
                    </a:p>
                  </a:txBody>
                  <a:tcPr/>
                </a:tc>
                <a:tc>
                  <a:txBody>
                    <a:bodyPr/>
                    <a:lstStyle/>
                    <a:p>
                      <a:r>
                        <a:rPr lang="en-US" dirty="0"/>
                        <a:t>96%</a:t>
                      </a:r>
                    </a:p>
                  </a:txBody>
                  <a:tcPr/>
                </a:tc>
                <a:tc>
                  <a:txBody>
                    <a:bodyPr/>
                    <a:lstStyle/>
                    <a:p>
                      <a:r>
                        <a:rPr lang="en-US" dirty="0"/>
                        <a:t>81%</a:t>
                      </a:r>
                    </a:p>
                  </a:txBody>
                  <a:tcPr/>
                </a:tc>
                <a:extLst>
                  <a:ext uri="{0D108BD9-81ED-4DB2-BD59-A6C34878D82A}">
                    <a16:rowId xmlns:a16="http://schemas.microsoft.com/office/drawing/2014/main" val="3128345506"/>
                  </a:ext>
                </a:extLst>
              </a:tr>
              <a:tr h="577809">
                <a:tc>
                  <a:txBody>
                    <a:bodyPr/>
                    <a:lstStyle/>
                    <a:p>
                      <a:r>
                        <a:rPr lang="en-US" dirty="0"/>
                        <a:t>Women</a:t>
                      </a:r>
                    </a:p>
                  </a:txBody>
                  <a:tcPr/>
                </a:tc>
                <a:tc>
                  <a:txBody>
                    <a:bodyPr/>
                    <a:lstStyle/>
                    <a:p>
                      <a:r>
                        <a:rPr lang="en-US" dirty="0"/>
                        <a:t>95%</a:t>
                      </a:r>
                    </a:p>
                  </a:txBody>
                  <a:tcPr/>
                </a:tc>
                <a:tc>
                  <a:txBody>
                    <a:bodyPr/>
                    <a:lstStyle/>
                    <a:p>
                      <a:r>
                        <a:rPr lang="en-US" dirty="0"/>
                        <a:t>79%</a:t>
                      </a:r>
                    </a:p>
                  </a:txBody>
                  <a:tcPr/>
                </a:tc>
                <a:extLst>
                  <a:ext uri="{0D108BD9-81ED-4DB2-BD59-A6C34878D82A}">
                    <a16:rowId xmlns:a16="http://schemas.microsoft.com/office/drawing/2014/main" val="1839909295"/>
                  </a:ext>
                </a:extLst>
              </a:tr>
              <a:tr h="577809">
                <a:tc>
                  <a:txBody>
                    <a:bodyPr/>
                    <a:lstStyle/>
                    <a:p>
                      <a:r>
                        <a:rPr lang="en-US" dirty="0"/>
                        <a:t>African-Americans</a:t>
                      </a:r>
                    </a:p>
                  </a:txBody>
                  <a:tcPr/>
                </a:tc>
                <a:tc>
                  <a:txBody>
                    <a:bodyPr/>
                    <a:lstStyle/>
                    <a:p>
                      <a:r>
                        <a:rPr lang="en-US" dirty="0"/>
                        <a:t>98%</a:t>
                      </a:r>
                    </a:p>
                  </a:txBody>
                  <a:tcPr/>
                </a:tc>
                <a:tc>
                  <a:txBody>
                    <a:bodyPr/>
                    <a:lstStyle/>
                    <a:p>
                      <a:r>
                        <a:rPr lang="en-US" dirty="0"/>
                        <a:t>80%</a:t>
                      </a:r>
                    </a:p>
                  </a:txBody>
                  <a:tcPr/>
                </a:tc>
                <a:extLst>
                  <a:ext uri="{0D108BD9-81ED-4DB2-BD59-A6C34878D82A}">
                    <a16:rowId xmlns:a16="http://schemas.microsoft.com/office/drawing/2014/main" val="38877530"/>
                  </a:ext>
                </a:extLst>
              </a:tr>
              <a:tr h="577809">
                <a:tc>
                  <a:txBody>
                    <a:bodyPr/>
                    <a:lstStyle/>
                    <a:p>
                      <a:r>
                        <a:rPr lang="en-US" dirty="0"/>
                        <a:t>Hispanic</a:t>
                      </a:r>
                    </a:p>
                  </a:txBody>
                  <a:tcPr/>
                </a:tc>
                <a:tc>
                  <a:txBody>
                    <a:bodyPr/>
                    <a:lstStyle/>
                    <a:p>
                      <a:r>
                        <a:rPr lang="en-US" dirty="0"/>
                        <a:t>96%</a:t>
                      </a:r>
                    </a:p>
                  </a:txBody>
                  <a:tcPr/>
                </a:tc>
                <a:tc>
                  <a:txBody>
                    <a:bodyPr/>
                    <a:lstStyle/>
                    <a:p>
                      <a:r>
                        <a:rPr lang="en-US" dirty="0"/>
                        <a:t>79%</a:t>
                      </a:r>
                    </a:p>
                  </a:txBody>
                  <a:tcPr/>
                </a:tc>
                <a:extLst>
                  <a:ext uri="{0D108BD9-81ED-4DB2-BD59-A6C34878D82A}">
                    <a16:rowId xmlns:a16="http://schemas.microsoft.com/office/drawing/2014/main" val="2800649057"/>
                  </a:ext>
                </a:extLst>
              </a:tr>
              <a:tr h="577809">
                <a:tc>
                  <a:txBody>
                    <a:bodyPr/>
                    <a:lstStyle/>
                    <a:p>
                      <a:r>
                        <a:rPr lang="en-US" dirty="0"/>
                        <a:t>Less than $30000</a:t>
                      </a:r>
                    </a:p>
                  </a:txBody>
                  <a:tcPr/>
                </a:tc>
                <a:tc>
                  <a:txBody>
                    <a:bodyPr/>
                    <a:lstStyle/>
                    <a:p>
                      <a:r>
                        <a:rPr lang="en-US" dirty="0"/>
                        <a:t>95%</a:t>
                      </a:r>
                    </a:p>
                  </a:txBody>
                  <a:tcPr/>
                </a:tc>
                <a:tc>
                  <a:txBody>
                    <a:bodyPr/>
                    <a:lstStyle/>
                    <a:p>
                      <a:r>
                        <a:rPr lang="en-US" dirty="0"/>
                        <a:t>71%</a:t>
                      </a:r>
                    </a:p>
                  </a:txBody>
                  <a:tcPr/>
                </a:tc>
                <a:extLst>
                  <a:ext uri="{0D108BD9-81ED-4DB2-BD59-A6C34878D82A}">
                    <a16:rowId xmlns:a16="http://schemas.microsoft.com/office/drawing/2014/main" val="1333535204"/>
                  </a:ext>
                </a:extLst>
              </a:tr>
            </a:tbl>
          </a:graphicData>
        </a:graphic>
      </p:graphicFrame>
      <p:sp>
        <p:nvSpPr>
          <p:cNvPr id="3" name="Content Placeholder 2">
            <a:extLst>
              <a:ext uri="{FF2B5EF4-FFF2-40B4-BE49-F238E27FC236}">
                <a16:creationId xmlns:a16="http://schemas.microsoft.com/office/drawing/2014/main" id="{29C9F5DD-38A7-4015-A4E5-66ED0351EBDD}"/>
              </a:ext>
            </a:extLst>
          </p:cNvPr>
          <p:cNvSpPr>
            <a:spLocks noGrp="1"/>
          </p:cNvSpPr>
          <p:nvPr>
            <p:ph idx="16"/>
          </p:nvPr>
        </p:nvSpPr>
        <p:spPr/>
        <p:txBody>
          <a:bodyPr/>
          <a:lstStyle/>
          <a:p>
            <a:endParaRPr lang="en-US"/>
          </a:p>
        </p:txBody>
      </p:sp>
      <p:sp>
        <p:nvSpPr>
          <p:cNvPr id="4" name="Content Placeholder 3">
            <a:extLst>
              <a:ext uri="{FF2B5EF4-FFF2-40B4-BE49-F238E27FC236}">
                <a16:creationId xmlns:a16="http://schemas.microsoft.com/office/drawing/2014/main" id="{2C741137-487E-44FA-8AD3-A54E5CFF5B94}"/>
              </a:ext>
            </a:extLst>
          </p:cNvPr>
          <p:cNvSpPr>
            <a:spLocks noGrp="1"/>
          </p:cNvSpPr>
          <p:nvPr>
            <p:ph idx="14"/>
          </p:nvPr>
        </p:nvSpPr>
        <p:spPr/>
        <p:txBody>
          <a:bodyPr/>
          <a:lstStyle/>
          <a:p>
            <a:r>
              <a:rPr lang="en-US" dirty="0"/>
              <a:t>Cell phone ownership rate of US adults is 96% and 81% for smartphone as of Feb 2019.</a:t>
            </a:r>
          </a:p>
          <a:p>
            <a:endParaRPr lang="en-US" dirty="0"/>
          </a:p>
        </p:txBody>
      </p:sp>
      <p:sp>
        <p:nvSpPr>
          <p:cNvPr id="5" name="Title 4">
            <a:extLst>
              <a:ext uri="{FF2B5EF4-FFF2-40B4-BE49-F238E27FC236}">
                <a16:creationId xmlns:a16="http://schemas.microsoft.com/office/drawing/2014/main" id="{A5B3B8C5-5CD5-4310-85B7-8AAF081BD41A}"/>
              </a:ext>
            </a:extLst>
          </p:cNvPr>
          <p:cNvSpPr>
            <a:spLocks noGrp="1"/>
          </p:cNvSpPr>
          <p:nvPr>
            <p:ph type="title"/>
          </p:nvPr>
        </p:nvSpPr>
        <p:spPr/>
        <p:txBody>
          <a:bodyPr>
            <a:normAutofit fontScale="90000"/>
          </a:bodyPr>
          <a:lstStyle/>
          <a:p>
            <a:r>
              <a:rPr lang="en-US" dirty="0"/>
              <a:t>Data representativeness</a:t>
            </a:r>
          </a:p>
        </p:txBody>
      </p:sp>
    </p:spTree>
    <p:extLst>
      <p:ext uri="{BB962C8B-B14F-4D97-AF65-F5344CB8AC3E}">
        <p14:creationId xmlns:p14="http://schemas.microsoft.com/office/powerpoint/2010/main" val="1877244263"/>
      </p:ext>
    </p:extLst>
  </p:cSld>
  <p:clrMapOvr>
    <a:masterClrMapping/>
  </p:clrMapOvr>
  <mc:AlternateContent xmlns:mc="http://schemas.openxmlformats.org/markup-compatibility/2006" xmlns:p14="http://schemas.microsoft.com/office/powerpoint/2010/main">
    <mc:Choice Requires="p14">
      <p:transition p14:dur="10" advClick="0">
        <p:fade/>
      </p:transition>
    </mc:Choice>
    <mc:Fallback xmlns="">
      <p:transition advClick="0">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5A97D2E-C463-4475-B149-0B52AFC82682}"/>
              </a:ext>
            </a:extLst>
          </p:cNvPr>
          <p:cNvSpPr>
            <a:spLocks noGrp="1"/>
          </p:cNvSpPr>
          <p:nvPr>
            <p:ph idx="15"/>
          </p:nvPr>
        </p:nvSpPr>
        <p:spPr/>
        <p:txBody>
          <a:bodyPr/>
          <a:lstStyle/>
          <a:p>
            <a:endParaRPr lang="en-US"/>
          </a:p>
        </p:txBody>
      </p:sp>
      <p:sp>
        <p:nvSpPr>
          <p:cNvPr id="3" name="Content Placeholder 2">
            <a:extLst>
              <a:ext uri="{FF2B5EF4-FFF2-40B4-BE49-F238E27FC236}">
                <a16:creationId xmlns:a16="http://schemas.microsoft.com/office/drawing/2014/main" id="{EE2B22C6-E27B-4579-AB56-762276DA88F1}"/>
              </a:ext>
            </a:extLst>
          </p:cNvPr>
          <p:cNvSpPr>
            <a:spLocks noGrp="1"/>
          </p:cNvSpPr>
          <p:nvPr>
            <p:ph idx="16"/>
          </p:nvPr>
        </p:nvSpPr>
        <p:spPr/>
        <p:txBody>
          <a:bodyPr/>
          <a:lstStyle/>
          <a:p>
            <a:endParaRPr lang="en-US"/>
          </a:p>
        </p:txBody>
      </p:sp>
      <p:sp>
        <p:nvSpPr>
          <p:cNvPr id="4" name="Content Placeholder 3">
            <a:extLst>
              <a:ext uri="{FF2B5EF4-FFF2-40B4-BE49-F238E27FC236}">
                <a16:creationId xmlns:a16="http://schemas.microsoft.com/office/drawing/2014/main" id="{E21EF126-B8D2-4B85-A1B1-EDB3F2B8B903}"/>
              </a:ext>
            </a:extLst>
          </p:cNvPr>
          <p:cNvSpPr>
            <a:spLocks noGrp="1"/>
          </p:cNvSpPr>
          <p:nvPr>
            <p:ph idx="14"/>
          </p:nvPr>
        </p:nvSpPr>
        <p:spPr/>
        <p:txBody>
          <a:bodyPr/>
          <a:lstStyle/>
          <a:p>
            <a:pPr marL="457200" indent="-457200">
              <a:buFont typeface="Arial" panose="020B0604020202020204" pitchFamily="34" charset="0"/>
              <a:buChar char="•"/>
            </a:pPr>
            <a:r>
              <a:rPr lang="en-US" dirty="0"/>
              <a:t>With the data sample skewed to the privileged population, the underprivileged population are still significant in the model.</a:t>
            </a:r>
          </a:p>
          <a:p>
            <a:pPr marL="457200" indent="-457200">
              <a:buFont typeface="Arial" panose="020B0604020202020204" pitchFamily="34" charset="0"/>
              <a:buChar char="•"/>
            </a:pPr>
            <a:r>
              <a:rPr lang="en-US" dirty="0"/>
              <a:t>If more underprivileged population were added, it would only make the model and the conclusions more significant.</a:t>
            </a:r>
          </a:p>
          <a:p>
            <a:pPr marL="457200" indent="-457200">
              <a:buFont typeface="Arial" panose="020B0604020202020204" pitchFamily="34" charset="0"/>
              <a:buChar char="•"/>
            </a:pPr>
            <a:r>
              <a:rPr lang="en-US" dirty="0"/>
              <a:t>More local-level research will better answer the questions.</a:t>
            </a:r>
          </a:p>
          <a:p>
            <a:endParaRPr lang="en-US" dirty="0"/>
          </a:p>
        </p:txBody>
      </p:sp>
      <p:sp>
        <p:nvSpPr>
          <p:cNvPr id="5" name="Title 4">
            <a:extLst>
              <a:ext uri="{FF2B5EF4-FFF2-40B4-BE49-F238E27FC236}">
                <a16:creationId xmlns:a16="http://schemas.microsoft.com/office/drawing/2014/main" id="{B6BD1AEC-292D-482F-B17F-1DAB7F8A4A21}"/>
              </a:ext>
            </a:extLst>
          </p:cNvPr>
          <p:cNvSpPr>
            <a:spLocks noGrp="1"/>
          </p:cNvSpPr>
          <p:nvPr>
            <p:ph type="title"/>
          </p:nvPr>
        </p:nvSpPr>
        <p:spPr/>
        <p:txBody>
          <a:bodyPr>
            <a:normAutofit fontScale="90000"/>
          </a:bodyPr>
          <a:lstStyle/>
          <a:p>
            <a:r>
              <a:rPr lang="en-US" dirty="0"/>
              <a:t>Implications of underestimating</a:t>
            </a:r>
          </a:p>
        </p:txBody>
      </p:sp>
    </p:spTree>
    <p:extLst>
      <p:ext uri="{BB962C8B-B14F-4D97-AF65-F5344CB8AC3E}">
        <p14:creationId xmlns:p14="http://schemas.microsoft.com/office/powerpoint/2010/main" val="4212600136"/>
      </p:ext>
    </p:extLst>
  </p:cSld>
  <p:clrMapOvr>
    <a:masterClrMapping/>
  </p:clrMapOvr>
  <mc:AlternateContent xmlns:mc="http://schemas.openxmlformats.org/markup-compatibility/2006" xmlns:p14="http://schemas.microsoft.com/office/powerpoint/2010/main">
    <mc:Choice Requires="p14">
      <p:transition p14:dur="10" advClick="0">
        <p:fade/>
      </p:transition>
    </mc:Choice>
    <mc:Fallback xmlns="">
      <p:transition advClick="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B235DDA-9261-4873-9D31-73B197D518F0}"/>
              </a:ext>
            </a:extLst>
          </p:cNvPr>
          <p:cNvSpPr>
            <a:spLocks noGrp="1"/>
          </p:cNvSpPr>
          <p:nvPr>
            <p:ph idx="15"/>
          </p:nvPr>
        </p:nvSpPr>
        <p:spPr/>
        <p:txBody>
          <a:bodyPr/>
          <a:lstStyle/>
          <a:p>
            <a:endParaRPr lang="en-US"/>
          </a:p>
        </p:txBody>
      </p:sp>
      <p:sp>
        <p:nvSpPr>
          <p:cNvPr id="3" name="Content Placeholder 2">
            <a:extLst>
              <a:ext uri="{FF2B5EF4-FFF2-40B4-BE49-F238E27FC236}">
                <a16:creationId xmlns:a16="http://schemas.microsoft.com/office/drawing/2014/main" id="{522C3E65-42AC-4EE5-997B-71DD74853238}"/>
              </a:ext>
            </a:extLst>
          </p:cNvPr>
          <p:cNvSpPr>
            <a:spLocks noGrp="1"/>
          </p:cNvSpPr>
          <p:nvPr>
            <p:ph idx="16"/>
          </p:nvPr>
        </p:nvSpPr>
        <p:spPr/>
        <p:txBody>
          <a:bodyPr/>
          <a:lstStyle/>
          <a:p>
            <a:r>
              <a:rPr lang="en-US" dirty="0"/>
              <a:t>Data source</a:t>
            </a:r>
          </a:p>
        </p:txBody>
      </p:sp>
      <p:sp>
        <p:nvSpPr>
          <p:cNvPr id="4" name="Title 3">
            <a:extLst>
              <a:ext uri="{FF2B5EF4-FFF2-40B4-BE49-F238E27FC236}">
                <a16:creationId xmlns:a16="http://schemas.microsoft.com/office/drawing/2014/main" id="{80CD5815-CDE0-411B-9504-675B242AEB56}"/>
              </a:ext>
            </a:extLst>
          </p:cNvPr>
          <p:cNvSpPr>
            <a:spLocks noGrp="1"/>
          </p:cNvSpPr>
          <p:nvPr>
            <p:ph type="title"/>
          </p:nvPr>
        </p:nvSpPr>
        <p:spPr/>
        <p:txBody>
          <a:bodyPr>
            <a:normAutofit fontScale="90000"/>
          </a:bodyPr>
          <a:lstStyle/>
          <a:p>
            <a:endParaRPr lang="en-US"/>
          </a:p>
        </p:txBody>
      </p:sp>
    </p:spTree>
    <p:extLst>
      <p:ext uri="{BB962C8B-B14F-4D97-AF65-F5344CB8AC3E}">
        <p14:creationId xmlns:p14="http://schemas.microsoft.com/office/powerpoint/2010/main" val="884481811"/>
      </p:ext>
    </p:extLst>
  </p:cSld>
  <p:clrMapOvr>
    <a:masterClrMapping/>
  </p:clrMapOvr>
  <mc:AlternateContent xmlns:mc="http://schemas.openxmlformats.org/markup-compatibility/2006" xmlns:p14="http://schemas.microsoft.com/office/powerpoint/2010/main">
    <mc:Choice Requires="p14">
      <p:transition p14:dur="10" advClick="0">
        <p:fade/>
      </p:transition>
    </mc:Choice>
    <mc:Fallback xmlns="">
      <p:transition advClick="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A picture containing text, monitor, screen&#10;&#10;Description automatically generated">
            <a:extLst>
              <a:ext uri="{FF2B5EF4-FFF2-40B4-BE49-F238E27FC236}">
                <a16:creationId xmlns:a16="http://schemas.microsoft.com/office/drawing/2014/main" id="{BD155816-74E2-4F61-8757-263FB3BFEA4D}"/>
              </a:ext>
            </a:extLst>
          </p:cNvPr>
          <p:cNvPicPr>
            <a:picLocks noGrp="1" noChangeAspect="1"/>
          </p:cNvPicPr>
          <p:nvPr>
            <p:ph idx="15"/>
          </p:nvPr>
        </p:nvPicPr>
        <p:blipFill>
          <a:blip r:embed="rId3"/>
          <a:stretch>
            <a:fillRect/>
          </a:stretch>
        </p:blipFill>
        <p:spPr>
          <a:xfrm>
            <a:off x="3254197" y="2495774"/>
            <a:ext cx="5889803" cy="4362226"/>
          </a:xfrm>
        </p:spPr>
      </p:pic>
      <p:sp>
        <p:nvSpPr>
          <p:cNvPr id="4" name="Content Placeholder 3">
            <a:extLst>
              <a:ext uri="{FF2B5EF4-FFF2-40B4-BE49-F238E27FC236}">
                <a16:creationId xmlns:a16="http://schemas.microsoft.com/office/drawing/2014/main" id="{718D4A9C-1D22-4D07-A35F-5D58C26227DC}"/>
              </a:ext>
            </a:extLst>
          </p:cNvPr>
          <p:cNvSpPr>
            <a:spLocks noGrp="1"/>
          </p:cNvSpPr>
          <p:nvPr>
            <p:ph idx="14"/>
          </p:nvPr>
        </p:nvSpPr>
        <p:spPr>
          <a:xfrm>
            <a:off x="185790" y="1854327"/>
            <a:ext cx="8463010" cy="4525963"/>
          </a:xfrm>
          <a:ln>
            <a:noFill/>
          </a:ln>
        </p:spPr>
        <p:txBody>
          <a:bodyPr/>
          <a:lstStyle/>
          <a:p>
            <a:endParaRPr lang="en-US" dirty="0"/>
          </a:p>
          <a:p>
            <a:endParaRPr lang="en-US" sz="2400" dirty="0"/>
          </a:p>
          <a:p>
            <a:endParaRPr lang="en-US" sz="2400" dirty="0"/>
          </a:p>
          <a:p>
            <a:pPr marL="457200" indent="-457200">
              <a:buFont typeface="Arial" panose="020B0604020202020204" pitchFamily="34" charset="0"/>
              <a:buChar char="•"/>
            </a:pPr>
            <a:endParaRPr lang="en-US" sz="2400" dirty="0"/>
          </a:p>
        </p:txBody>
      </p:sp>
      <p:sp>
        <p:nvSpPr>
          <p:cNvPr id="5" name="Title 4">
            <a:extLst>
              <a:ext uri="{FF2B5EF4-FFF2-40B4-BE49-F238E27FC236}">
                <a16:creationId xmlns:a16="http://schemas.microsoft.com/office/drawing/2014/main" id="{15CC1367-F42F-4FC7-8D38-6A2D253881EA}"/>
              </a:ext>
            </a:extLst>
          </p:cNvPr>
          <p:cNvSpPr>
            <a:spLocks noGrp="1"/>
          </p:cNvSpPr>
          <p:nvPr>
            <p:ph type="title"/>
          </p:nvPr>
        </p:nvSpPr>
        <p:spPr/>
        <p:txBody>
          <a:bodyPr>
            <a:normAutofit fontScale="90000"/>
          </a:bodyPr>
          <a:lstStyle/>
          <a:p>
            <a:r>
              <a:rPr lang="en-US" dirty="0"/>
              <a:t>Data – Transit demand</a:t>
            </a:r>
          </a:p>
        </p:txBody>
      </p:sp>
      <p:sp>
        <p:nvSpPr>
          <p:cNvPr id="7" name="Content Placeholder 3">
            <a:extLst>
              <a:ext uri="{FF2B5EF4-FFF2-40B4-BE49-F238E27FC236}">
                <a16:creationId xmlns:a16="http://schemas.microsoft.com/office/drawing/2014/main" id="{C02DA9C9-190E-45B5-8BA0-4240A75B4EB2}"/>
              </a:ext>
            </a:extLst>
          </p:cNvPr>
          <p:cNvSpPr txBox="1">
            <a:spLocks/>
          </p:cNvSpPr>
          <p:nvPr/>
        </p:nvSpPr>
        <p:spPr>
          <a:xfrm>
            <a:off x="306917" y="1844225"/>
            <a:ext cx="8310610" cy="430209"/>
          </a:xfrm>
          <a:prstGeom prst="rect">
            <a:avLst/>
          </a:prstGeom>
          <a:ln>
            <a:solidFill>
              <a:srgbClr val="FFFFFF"/>
            </a:solidFill>
          </a:ln>
        </p:spPr>
        <p:txBody>
          <a:bodyPr/>
          <a:lstStyle>
            <a:lvl1pPr marL="0" indent="0" algn="l" defTabSz="457200" rtl="0" eaLnBrk="1" latinLnBrk="0" hangingPunct="1">
              <a:lnSpc>
                <a:spcPts val="3440"/>
              </a:lnSpc>
              <a:spcBef>
                <a:spcPts val="0"/>
              </a:spcBef>
              <a:buFont typeface="Arial"/>
              <a:buNone/>
              <a:defRPr sz="2600" kern="1200">
                <a:solidFill>
                  <a:schemeClr val="tx1">
                    <a:lumMod val="50000"/>
                    <a:lumOff val="50000"/>
                  </a:schemeClr>
                </a:solidFill>
                <a:latin typeface="+mn-lt"/>
                <a:ea typeface="+mn-ea"/>
                <a:cs typeface="+mn-cs"/>
              </a:defRPr>
            </a:lvl1pPr>
            <a:lvl2pPr marL="0" indent="0" algn="l" defTabSz="457200" rtl="0" eaLnBrk="1" latinLnBrk="0" hangingPunct="1">
              <a:spcBef>
                <a:spcPts val="600"/>
              </a:spcBef>
              <a:buFont typeface="Arial"/>
              <a:buNone/>
              <a:defRPr sz="2400" kern="1200">
                <a:solidFill>
                  <a:schemeClr val="tx1">
                    <a:lumMod val="65000"/>
                    <a:lumOff val="35000"/>
                  </a:schemeClr>
                </a:solidFill>
                <a:latin typeface="+mn-lt"/>
                <a:ea typeface="+mn-ea"/>
                <a:cs typeface="+mn-cs"/>
              </a:defRPr>
            </a:lvl2pPr>
            <a:lvl3pPr marL="0" indent="-228600" algn="l" defTabSz="457200" rtl="0" eaLnBrk="1" latinLnBrk="0" hangingPunct="1">
              <a:spcBef>
                <a:spcPts val="0"/>
              </a:spcBef>
              <a:buFont typeface="Arial"/>
              <a:buChar char="•"/>
              <a:defRPr sz="2000" kern="1200">
                <a:solidFill>
                  <a:schemeClr val="tx1">
                    <a:lumMod val="65000"/>
                    <a:lumOff val="35000"/>
                  </a:schemeClr>
                </a:solidFill>
                <a:latin typeface="+mn-lt"/>
                <a:ea typeface="+mn-ea"/>
                <a:cs typeface="+mn-cs"/>
              </a:defRPr>
            </a:lvl3pPr>
            <a:lvl4pPr marL="548640" indent="0" algn="l" defTabSz="457200" rtl="0" eaLnBrk="1" latinLnBrk="0" hangingPunct="1">
              <a:spcBef>
                <a:spcPts val="0"/>
              </a:spcBef>
              <a:buFont typeface="Arial"/>
              <a:buNone/>
              <a:defRPr sz="2000" kern="1200">
                <a:solidFill>
                  <a:schemeClr val="tx1"/>
                </a:solidFill>
                <a:latin typeface="+mn-lt"/>
                <a:ea typeface="+mn-ea"/>
                <a:cs typeface="+mn-cs"/>
              </a:defRPr>
            </a:lvl4pPr>
            <a:lvl5pPr marL="502920" indent="0" algn="l" defTabSz="457200" rtl="0" eaLnBrk="1" latinLnBrk="0" hangingPunct="1">
              <a:spcBef>
                <a:spcPts val="350"/>
              </a:spcBef>
              <a:buFont typeface="Arial"/>
              <a:buNone/>
              <a:defRPr sz="1600" kern="1200">
                <a:solidFill>
                  <a:schemeClr val="tx1">
                    <a:lumMod val="65000"/>
                    <a:lumOff val="35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Cell phone activity data from Transit app.</a:t>
            </a:r>
          </a:p>
        </p:txBody>
      </p:sp>
      <p:pic>
        <p:nvPicPr>
          <p:cNvPr id="6" name="Picture 5">
            <a:extLst>
              <a:ext uri="{FF2B5EF4-FFF2-40B4-BE49-F238E27FC236}">
                <a16:creationId xmlns:a16="http://schemas.microsoft.com/office/drawing/2014/main" id="{9B608D4D-D736-4B08-BC77-AF725E6FA544}"/>
              </a:ext>
            </a:extLst>
          </p:cNvPr>
          <p:cNvPicPr>
            <a:picLocks noChangeAspect="1"/>
          </p:cNvPicPr>
          <p:nvPr/>
        </p:nvPicPr>
        <p:blipFill rotWithShape="1">
          <a:blip r:embed="rId4"/>
          <a:srcRect t="3780" b="7768"/>
          <a:stretch/>
        </p:blipFill>
        <p:spPr>
          <a:xfrm>
            <a:off x="636634" y="2614788"/>
            <a:ext cx="2166720" cy="3937558"/>
          </a:xfrm>
          <a:prstGeom prst="rect">
            <a:avLst/>
          </a:prstGeom>
        </p:spPr>
      </p:pic>
      <p:sp>
        <p:nvSpPr>
          <p:cNvPr id="10" name="TextBox 9">
            <a:extLst>
              <a:ext uri="{FF2B5EF4-FFF2-40B4-BE49-F238E27FC236}">
                <a16:creationId xmlns:a16="http://schemas.microsoft.com/office/drawing/2014/main" id="{B25874D6-3D9C-4452-BC0C-A72995EFD0E8}"/>
              </a:ext>
            </a:extLst>
          </p:cNvPr>
          <p:cNvSpPr txBox="1"/>
          <p:nvPr/>
        </p:nvSpPr>
        <p:spPr>
          <a:xfrm>
            <a:off x="6636713" y="1376617"/>
            <a:ext cx="2562931" cy="1200329"/>
          </a:xfrm>
          <a:prstGeom prst="rect">
            <a:avLst/>
          </a:prstGeom>
          <a:noFill/>
        </p:spPr>
        <p:txBody>
          <a:bodyPr wrap="square">
            <a:spAutoFit/>
          </a:bodyPr>
          <a:lstStyle/>
          <a:p>
            <a:pPr marL="457200" indent="-457200">
              <a:buFont typeface="Arial" panose="020B0604020202020204" pitchFamily="34" charset="0"/>
              <a:buChar char="•"/>
            </a:pPr>
            <a:r>
              <a:rPr lang="en-US" sz="1800" dirty="0"/>
              <a:t>113 county-level </a:t>
            </a:r>
          </a:p>
          <a:p>
            <a:r>
              <a:rPr lang="en-US" sz="1800" dirty="0"/>
              <a:t>	transit systems </a:t>
            </a:r>
          </a:p>
          <a:p>
            <a:pPr marL="457200" indent="-457200">
              <a:buFont typeface="Arial" panose="020B0604020202020204" pitchFamily="34" charset="0"/>
              <a:buChar char="•"/>
            </a:pPr>
            <a:r>
              <a:rPr lang="en-US" sz="1800" dirty="0"/>
              <a:t>63 metro areas </a:t>
            </a:r>
          </a:p>
          <a:p>
            <a:pPr marL="457200" indent="-457200">
              <a:buFont typeface="Arial" panose="020B0604020202020204" pitchFamily="34" charset="0"/>
              <a:buChar char="•"/>
            </a:pPr>
            <a:r>
              <a:rPr lang="en-US" sz="1800" dirty="0"/>
              <a:t>28 states</a:t>
            </a:r>
          </a:p>
        </p:txBody>
      </p:sp>
    </p:spTree>
    <p:extLst>
      <p:ext uri="{BB962C8B-B14F-4D97-AF65-F5344CB8AC3E}">
        <p14:creationId xmlns:p14="http://schemas.microsoft.com/office/powerpoint/2010/main" val="2067428380"/>
      </p:ext>
    </p:extLst>
  </p:cSld>
  <p:clrMapOvr>
    <a:masterClrMapping/>
  </p:clrMapOvr>
  <mc:AlternateContent xmlns:mc="http://schemas.openxmlformats.org/markup-compatibility/2006" xmlns:p14="http://schemas.microsoft.com/office/powerpoint/2010/main">
    <mc:Choice Requires="p14">
      <p:transition p14:dur="10" advClick="0">
        <p:fade/>
      </p:transition>
    </mc:Choice>
    <mc:Fallback xmlns="">
      <p:transition advClick="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AD38121-29B2-426C-B4C2-B72E276CB1F0}"/>
              </a:ext>
            </a:extLst>
          </p:cNvPr>
          <p:cNvSpPr>
            <a:spLocks noGrp="1"/>
          </p:cNvSpPr>
          <p:nvPr>
            <p:ph idx="15"/>
          </p:nvPr>
        </p:nvSpPr>
        <p:spPr/>
        <p:txBody>
          <a:bodyPr/>
          <a:lstStyle/>
          <a:p>
            <a:endParaRPr lang="en-US"/>
          </a:p>
        </p:txBody>
      </p:sp>
      <p:sp>
        <p:nvSpPr>
          <p:cNvPr id="3" name="Content Placeholder 2">
            <a:extLst>
              <a:ext uri="{FF2B5EF4-FFF2-40B4-BE49-F238E27FC236}">
                <a16:creationId xmlns:a16="http://schemas.microsoft.com/office/drawing/2014/main" id="{00BD7E1B-4970-4EAC-BD64-E21A40911234}"/>
              </a:ext>
            </a:extLst>
          </p:cNvPr>
          <p:cNvSpPr>
            <a:spLocks noGrp="1"/>
          </p:cNvSpPr>
          <p:nvPr>
            <p:ph idx="16"/>
          </p:nvPr>
        </p:nvSpPr>
        <p:spPr/>
        <p:txBody>
          <a:bodyPr/>
          <a:lstStyle/>
          <a:p>
            <a:endParaRPr lang="en-US"/>
          </a:p>
        </p:txBody>
      </p:sp>
      <p:sp>
        <p:nvSpPr>
          <p:cNvPr id="4" name="Content Placeholder 3">
            <a:extLst>
              <a:ext uri="{FF2B5EF4-FFF2-40B4-BE49-F238E27FC236}">
                <a16:creationId xmlns:a16="http://schemas.microsoft.com/office/drawing/2014/main" id="{6B4CE71F-DA70-48CD-8C20-69E11608C004}"/>
              </a:ext>
            </a:extLst>
          </p:cNvPr>
          <p:cNvSpPr>
            <a:spLocks noGrp="1"/>
          </p:cNvSpPr>
          <p:nvPr>
            <p:ph idx="14"/>
          </p:nvPr>
        </p:nvSpPr>
        <p:spPr>
          <a:xfrm>
            <a:off x="306917" y="2014945"/>
            <a:ext cx="8463010" cy="4525963"/>
          </a:xfrm>
        </p:spPr>
        <p:txBody>
          <a:bodyPr/>
          <a:lstStyle/>
          <a:p>
            <a:pPr marL="457200" indent="-457200">
              <a:buFont typeface="Arial" panose="020B0604020202020204" pitchFamily="34" charset="0"/>
              <a:buChar char="•"/>
            </a:pPr>
            <a:r>
              <a:rPr lang="en-US" dirty="0"/>
              <a:t>Very large user base of 1 million.</a:t>
            </a:r>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r>
              <a:rPr lang="en-US" dirty="0"/>
              <a:t>Paired-t test showed no bias between official data and Transit app data.</a:t>
            </a:r>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r>
              <a:rPr lang="en-US" dirty="0"/>
              <a:t>Regular passenger count data is not accurate:</a:t>
            </a:r>
          </a:p>
        </p:txBody>
      </p:sp>
      <p:sp>
        <p:nvSpPr>
          <p:cNvPr id="5" name="Title 4">
            <a:extLst>
              <a:ext uri="{FF2B5EF4-FFF2-40B4-BE49-F238E27FC236}">
                <a16:creationId xmlns:a16="http://schemas.microsoft.com/office/drawing/2014/main" id="{EB3E0FBB-6E82-4785-874C-0A03EBC752E0}"/>
              </a:ext>
            </a:extLst>
          </p:cNvPr>
          <p:cNvSpPr>
            <a:spLocks noGrp="1"/>
          </p:cNvSpPr>
          <p:nvPr>
            <p:ph type="title"/>
          </p:nvPr>
        </p:nvSpPr>
        <p:spPr/>
        <p:txBody>
          <a:bodyPr>
            <a:normAutofit fontScale="90000"/>
          </a:bodyPr>
          <a:lstStyle/>
          <a:p>
            <a:r>
              <a:rPr lang="en-US" dirty="0"/>
              <a:t>Representativeness?</a:t>
            </a:r>
          </a:p>
        </p:txBody>
      </p:sp>
      <p:sp>
        <p:nvSpPr>
          <p:cNvPr id="6" name="TextBox 5">
            <a:extLst>
              <a:ext uri="{FF2B5EF4-FFF2-40B4-BE49-F238E27FC236}">
                <a16:creationId xmlns:a16="http://schemas.microsoft.com/office/drawing/2014/main" id="{3FCD3732-132A-4B79-A0F7-F8A76D6441A2}"/>
              </a:ext>
            </a:extLst>
          </p:cNvPr>
          <p:cNvSpPr txBox="1"/>
          <p:nvPr/>
        </p:nvSpPr>
        <p:spPr>
          <a:xfrm>
            <a:off x="572476" y="4810444"/>
            <a:ext cx="3387466" cy="1200329"/>
          </a:xfrm>
          <a:prstGeom prst="rect">
            <a:avLst/>
          </a:prstGeom>
          <a:noFill/>
        </p:spPr>
        <p:txBody>
          <a:bodyPr wrap="none" rtlCol="0">
            <a:spAutoFit/>
          </a:bodyPr>
          <a:lstStyle/>
          <a:p>
            <a:pPr marL="457200" lvl="1" indent="-457200">
              <a:buFont typeface="Arial" panose="020B0604020202020204" pitchFamily="34" charset="0"/>
              <a:buChar char="•"/>
            </a:pPr>
            <a:r>
              <a:rPr lang="en-US" sz="2400" dirty="0"/>
              <a:t>Large intrinsic error</a:t>
            </a:r>
          </a:p>
          <a:p>
            <a:pPr marL="457200" lvl="1" indent="-457200">
              <a:buFont typeface="Arial" panose="020B0604020202020204" pitchFamily="34" charset="0"/>
              <a:buChar char="•"/>
            </a:pPr>
            <a:r>
              <a:rPr lang="en-US" sz="2400" dirty="0"/>
              <a:t>Rear door boarding</a:t>
            </a:r>
          </a:p>
          <a:p>
            <a:pPr marL="457200" lvl="1" indent="-457200">
              <a:buFont typeface="Arial" panose="020B0604020202020204" pitchFamily="34" charset="0"/>
              <a:buChar char="•"/>
            </a:pPr>
            <a:r>
              <a:rPr lang="en-US" sz="2400" dirty="0"/>
              <a:t>Free riding</a:t>
            </a:r>
          </a:p>
        </p:txBody>
      </p:sp>
      <p:pic>
        <p:nvPicPr>
          <p:cNvPr id="8" name="Picture 7">
            <a:extLst>
              <a:ext uri="{FF2B5EF4-FFF2-40B4-BE49-F238E27FC236}">
                <a16:creationId xmlns:a16="http://schemas.microsoft.com/office/drawing/2014/main" id="{56BB9C74-24BA-490D-8DF5-5562BF82CA8E}"/>
              </a:ext>
            </a:extLst>
          </p:cNvPr>
          <p:cNvPicPr>
            <a:picLocks noChangeAspect="1"/>
          </p:cNvPicPr>
          <p:nvPr/>
        </p:nvPicPr>
        <p:blipFill rotWithShape="1">
          <a:blip r:embed="rId3"/>
          <a:srcRect r="46604"/>
          <a:stretch/>
        </p:blipFill>
        <p:spPr>
          <a:xfrm>
            <a:off x="4315389" y="4810444"/>
            <a:ext cx="4720097" cy="1731578"/>
          </a:xfrm>
          <a:prstGeom prst="rect">
            <a:avLst/>
          </a:prstGeom>
        </p:spPr>
      </p:pic>
      <p:sp>
        <p:nvSpPr>
          <p:cNvPr id="9" name="Oval 8">
            <a:extLst>
              <a:ext uri="{FF2B5EF4-FFF2-40B4-BE49-F238E27FC236}">
                <a16:creationId xmlns:a16="http://schemas.microsoft.com/office/drawing/2014/main" id="{087AF0DF-956B-4E26-B14C-65EF7A93F2E0}"/>
              </a:ext>
            </a:extLst>
          </p:cNvPr>
          <p:cNvSpPr/>
          <p:nvPr/>
        </p:nvSpPr>
        <p:spPr>
          <a:xfrm>
            <a:off x="4315389" y="6231906"/>
            <a:ext cx="3397541" cy="307888"/>
          </a:xfrm>
          <a:prstGeom prst="ellipse">
            <a:avLst/>
          </a:prstGeom>
          <a:noFill/>
          <a:ln>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14014539"/>
      </p:ext>
    </p:extLst>
  </p:cSld>
  <p:clrMapOvr>
    <a:masterClrMapping/>
  </p:clrMapOvr>
  <mc:AlternateContent xmlns:mc="http://schemas.openxmlformats.org/markup-compatibility/2006" xmlns:p14="http://schemas.microsoft.com/office/powerpoint/2010/main">
    <mc:Choice Requires="p14">
      <p:transition p14:dur="10" advClick="0">
        <p:fade/>
      </p:transition>
    </mc:Choice>
    <mc:Fallback xmlns="">
      <p:transition advClick="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B235DDA-9261-4873-9D31-73B197D518F0}"/>
              </a:ext>
            </a:extLst>
          </p:cNvPr>
          <p:cNvSpPr>
            <a:spLocks noGrp="1"/>
          </p:cNvSpPr>
          <p:nvPr>
            <p:ph idx="15"/>
          </p:nvPr>
        </p:nvSpPr>
        <p:spPr/>
        <p:txBody>
          <a:bodyPr/>
          <a:lstStyle/>
          <a:p>
            <a:endParaRPr lang="en-US"/>
          </a:p>
        </p:txBody>
      </p:sp>
      <p:sp>
        <p:nvSpPr>
          <p:cNvPr id="3" name="Content Placeholder 2">
            <a:extLst>
              <a:ext uri="{FF2B5EF4-FFF2-40B4-BE49-F238E27FC236}">
                <a16:creationId xmlns:a16="http://schemas.microsoft.com/office/drawing/2014/main" id="{522C3E65-42AC-4EE5-997B-71DD74853238}"/>
              </a:ext>
            </a:extLst>
          </p:cNvPr>
          <p:cNvSpPr>
            <a:spLocks noGrp="1"/>
          </p:cNvSpPr>
          <p:nvPr>
            <p:ph idx="16"/>
          </p:nvPr>
        </p:nvSpPr>
        <p:spPr>
          <a:xfrm>
            <a:off x="651757" y="1734522"/>
            <a:ext cx="7737234" cy="4417350"/>
          </a:xfrm>
        </p:spPr>
        <p:txBody>
          <a:bodyPr/>
          <a:lstStyle/>
          <a:p>
            <a:r>
              <a:rPr lang="en-US" dirty="0"/>
              <a:t>Transit demand during the lockdown</a:t>
            </a:r>
          </a:p>
        </p:txBody>
      </p:sp>
      <p:sp>
        <p:nvSpPr>
          <p:cNvPr id="4" name="Title 3">
            <a:extLst>
              <a:ext uri="{FF2B5EF4-FFF2-40B4-BE49-F238E27FC236}">
                <a16:creationId xmlns:a16="http://schemas.microsoft.com/office/drawing/2014/main" id="{80CD5815-CDE0-411B-9504-675B242AEB56}"/>
              </a:ext>
            </a:extLst>
          </p:cNvPr>
          <p:cNvSpPr>
            <a:spLocks noGrp="1"/>
          </p:cNvSpPr>
          <p:nvPr>
            <p:ph type="title"/>
          </p:nvPr>
        </p:nvSpPr>
        <p:spPr/>
        <p:txBody>
          <a:bodyPr>
            <a:normAutofit fontScale="90000"/>
          </a:bodyPr>
          <a:lstStyle/>
          <a:p>
            <a:endParaRPr lang="en-US"/>
          </a:p>
        </p:txBody>
      </p:sp>
    </p:spTree>
    <p:extLst>
      <p:ext uri="{BB962C8B-B14F-4D97-AF65-F5344CB8AC3E}">
        <p14:creationId xmlns:p14="http://schemas.microsoft.com/office/powerpoint/2010/main" val="3140277538"/>
      </p:ext>
    </p:extLst>
  </p:cSld>
  <p:clrMapOvr>
    <a:masterClrMapping/>
  </p:clrMapOvr>
  <mc:AlternateContent xmlns:mc="http://schemas.openxmlformats.org/markup-compatibility/2006" xmlns:p14="http://schemas.microsoft.com/office/powerpoint/2010/main">
    <mc:Choice Requires="p14">
      <p:transition p14:dur="10" advClick="0">
        <p:fade/>
      </p:transition>
    </mc:Choice>
    <mc:Fallback xmlns="">
      <p:transition advClick="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Content Placeholder 1">
            <a:extLst>
              <a:ext uri="{FF2B5EF4-FFF2-40B4-BE49-F238E27FC236}">
                <a16:creationId xmlns:a16="http://schemas.microsoft.com/office/drawing/2014/main" id="{AE54BD32-F793-4D3D-BF54-CA4D9686D6B0}"/>
              </a:ext>
            </a:extLst>
          </p:cNvPr>
          <p:cNvSpPr>
            <a:spLocks noGrp="1"/>
          </p:cNvSpPr>
          <p:nvPr>
            <p:ph idx="15"/>
          </p:nvPr>
        </p:nvSpPr>
        <p:spPr>
          <a:xfrm>
            <a:off x="5573888" y="229810"/>
            <a:ext cx="3392206" cy="668812"/>
          </a:xfrm>
        </p:spPr>
        <p:txBody>
          <a:bodyPr/>
          <a:lstStyle/>
          <a:p>
            <a:endParaRPr lang="en-US"/>
          </a:p>
        </p:txBody>
      </p:sp>
      <p:sp>
        <p:nvSpPr>
          <p:cNvPr id="4" name="Content Placeholder 3">
            <a:extLst>
              <a:ext uri="{FF2B5EF4-FFF2-40B4-BE49-F238E27FC236}">
                <a16:creationId xmlns:a16="http://schemas.microsoft.com/office/drawing/2014/main" id="{676523D9-886E-44B9-BE4A-DDA2F831D6D7}"/>
              </a:ext>
            </a:extLst>
          </p:cNvPr>
          <p:cNvSpPr>
            <a:spLocks noGrp="1"/>
          </p:cNvSpPr>
          <p:nvPr>
            <p:ph idx="16"/>
          </p:nvPr>
        </p:nvSpPr>
        <p:spPr>
          <a:xfrm>
            <a:off x="4315389" y="1052951"/>
            <a:ext cx="4642821" cy="636119"/>
          </a:xfrm>
        </p:spPr>
        <p:txBody>
          <a:bodyPr>
            <a:normAutofit/>
          </a:bodyPr>
          <a:lstStyle/>
          <a:p>
            <a:pPr>
              <a:spcAft>
                <a:spcPts val="600"/>
              </a:spcAft>
            </a:pPr>
            <a:r>
              <a:rPr lang="en-US" dirty="0"/>
              <a:t> </a:t>
            </a:r>
          </a:p>
        </p:txBody>
      </p:sp>
      <p:pic>
        <p:nvPicPr>
          <p:cNvPr id="7" name="Content Placeholder 6" descr="Chart&#10;&#10;Description automatically generated">
            <a:extLst>
              <a:ext uri="{FF2B5EF4-FFF2-40B4-BE49-F238E27FC236}">
                <a16:creationId xmlns:a16="http://schemas.microsoft.com/office/drawing/2014/main" id="{BB66BF51-CD78-46A6-9509-2B47555F7DC4}"/>
              </a:ext>
            </a:extLst>
          </p:cNvPr>
          <p:cNvPicPr>
            <a:picLocks noGrp="1" noChangeAspect="1"/>
          </p:cNvPicPr>
          <p:nvPr>
            <p:ph idx="14"/>
          </p:nvPr>
        </p:nvPicPr>
        <p:blipFill>
          <a:blip r:embed="rId3"/>
          <a:stretch>
            <a:fillRect/>
          </a:stretch>
        </p:blipFill>
        <p:spPr>
          <a:xfrm>
            <a:off x="75879" y="1762826"/>
            <a:ext cx="5619425" cy="4214569"/>
          </a:xfrm>
          <a:noFill/>
        </p:spPr>
      </p:pic>
      <p:sp>
        <p:nvSpPr>
          <p:cNvPr id="5" name="Title 4">
            <a:extLst>
              <a:ext uri="{FF2B5EF4-FFF2-40B4-BE49-F238E27FC236}">
                <a16:creationId xmlns:a16="http://schemas.microsoft.com/office/drawing/2014/main" id="{9C58995B-6DDC-4163-B205-35E3BEE194A3}"/>
              </a:ext>
            </a:extLst>
          </p:cNvPr>
          <p:cNvSpPr>
            <a:spLocks noGrp="1"/>
          </p:cNvSpPr>
          <p:nvPr>
            <p:ph type="title"/>
          </p:nvPr>
        </p:nvSpPr>
        <p:spPr>
          <a:xfrm>
            <a:off x="306917" y="1208106"/>
            <a:ext cx="8463010" cy="508313"/>
          </a:xfrm>
        </p:spPr>
        <p:txBody>
          <a:bodyPr anchor="ctr">
            <a:normAutofit/>
          </a:bodyPr>
          <a:lstStyle/>
          <a:p>
            <a:pPr>
              <a:lnSpc>
                <a:spcPct val="90000"/>
              </a:lnSpc>
            </a:pPr>
            <a:r>
              <a:rPr lang="en-US" sz="2800" dirty="0"/>
              <a:t>Analyze the transit decline processes</a:t>
            </a:r>
          </a:p>
        </p:txBody>
      </p:sp>
      <p:sp>
        <p:nvSpPr>
          <p:cNvPr id="11" name="Title 4">
            <a:extLst>
              <a:ext uri="{FF2B5EF4-FFF2-40B4-BE49-F238E27FC236}">
                <a16:creationId xmlns:a16="http://schemas.microsoft.com/office/drawing/2014/main" id="{B5FCF82D-51DF-4332-A888-34ABA588D935}"/>
              </a:ext>
            </a:extLst>
          </p:cNvPr>
          <p:cNvSpPr txBox="1">
            <a:spLocks/>
          </p:cNvSpPr>
          <p:nvPr/>
        </p:nvSpPr>
        <p:spPr>
          <a:xfrm>
            <a:off x="164926" y="5863182"/>
            <a:ext cx="8463010" cy="508313"/>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4400" kern="1200">
                <a:solidFill>
                  <a:schemeClr val="tx1"/>
                </a:solidFill>
                <a:latin typeface="+mj-lt"/>
                <a:ea typeface="+mj-ea"/>
                <a:cs typeface="+mj-cs"/>
              </a:defRPr>
            </a:lvl1pPr>
          </a:lstStyle>
          <a:p>
            <a:pPr>
              <a:lnSpc>
                <a:spcPct val="90000"/>
              </a:lnSpc>
            </a:pPr>
            <a:r>
              <a:rPr lang="en-US" sz="1400" dirty="0"/>
              <a:t>Transit demand decrease in Capital metro, Austin, Texas</a:t>
            </a:r>
          </a:p>
        </p:txBody>
      </p:sp>
      <p:sp>
        <p:nvSpPr>
          <p:cNvPr id="8" name="TextBox 7">
            <a:extLst>
              <a:ext uri="{FF2B5EF4-FFF2-40B4-BE49-F238E27FC236}">
                <a16:creationId xmlns:a16="http://schemas.microsoft.com/office/drawing/2014/main" id="{40D58AEB-58BC-4D4B-8C22-5510A09C8D3E}"/>
              </a:ext>
            </a:extLst>
          </p:cNvPr>
          <p:cNvSpPr txBox="1"/>
          <p:nvPr/>
        </p:nvSpPr>
        <p:spPr>
          <a:xfrm>
            <a:off x="5573888" y="2219218"/>
            <a:ext cx="3384322" cy="4308872"/>
          </a:xfrm>
          <a:prstGeom prst="rect">
            <a:avLst/>
          </a:prstGeom>
          <a:noFill/>
        </p:spPr>
        <p:txBody>
          <a:bodyPr wrap="square" rtlCol="0">
            <a:spAutoFit/>
          </a:bodyPr>
          <a:lstStyle/>
          <a:p>
            <a:r>
              <a:rPr lang="en-US" sz="2400" b="1" dirty="0"/>
              <a:t>Logistic function modeling</a:t>
            </a:r>
          </a:p>
          <a:p>
            <a:pPr marL="285750" indent="-285750">
              <a:buFont typeface="Arial" panose="020B0604020202020204" pitchFamily="34" charset="0"/>
              <a:buChar char="•"/>
            </a:pPr>
            <a:endParaRPr lang="en-US" sz="2400" b="1" dirty="0"/>
          </a:p>
          <a:p>
            <a:r>
              <a:rPr lang="en-US" sz="2800" b="1" dirty="0"/>
              <a:t>Base value</a:t>
            </a:r>
            <a:r>
              <a:rPr lang="en-US" sz="2800" dirty="0"/>
              <a:t>: how many people were still using transit during the lockdown</a:t>
            </a:r>
          </a:p>
          <a:p>
            <a:pPr marL="285750" indent="-285750">
              <a:buFont typeface="Arial" panose="020B0604020202020204" pitchFamily="34" charset="0"/>
              <a:buChar char="•"/>
            </a:pPr>
            <a:endParaRPr lang="en-US" sz="2400" dirty="0"/>
          </a:p>
          <a:p>
            <a:r>
              <a:rPr lang="en-US" sz="2400" b="1" dirty="0"/>
              <a:t>Time frame</a:t>
            </a:r>
            <a:r>
              <a:rPr lang="en-US" sz="2400" dirty="0"/>
              <a:t>: Feb. 15</a:t>
            </a:r>
            <a:r>
              <a:rPr lang="en-US" sz="2400" baseline="30000" dirty="0"/>
              <a:t>th</a:t>
            </a:r>
            <a:r>
              <a:rPr lang="en-US" sz="2400" dirty="0"/>
              <a:t> – May 17</a:t>
            </a:r>
            <a:r>
              <a:rPr lang="en-US" sz="2400" baseline="30000" dirty="0"/>
              <a:t>th</a:t>
            </a:r>
            <a:r>
              <a:rPr lang="en-US" sz="2400" dirty="0"/>
              <a:t> </a:t>
            </a:r>
          </a:p>
          <a:p>
            <a:pPr marL="285750" indent="-285750">
              <a:buFont typeface="Arial" panose="020B0604020202020204" pitchFamily="34" charset="0"/>
              <a:buChar char="•"/>
            </a:pPr>
            <a:endParaRPr lang="en-US" dirty="0"/>
          </a:p>
        </p:txBody>
      </p:sp>
      <p:sp>
        <p:nvSpPr>
          <p:cNvPr id="9" name="Oval 8">
            <a:extLst>
              <a:ext uri="{FF2B5EF4-FFF2-40B4-BE49-F238E27FC236}">
                <a16:creationId xmlns:a16="http://schemas.microsoft.com/office/drawing/2014/main" id="{F78A7203-1E3B-4DEC-9044-60CB03BB4F38}"/>
              </a:ext>
            </a:extLst>
          </p:cNvPr>
          <p:cNvSpPr/>
          <p:nvPr/>
        </p:nvSpPr>
        <p:spPr>
          <a:xfrm>
            <a:off x="3695700" y="3705225"/>
            <a:ext cx="876300" cy="508314"/>
          </a:xfrm>
          <a:prstGeom prst="ellipse">
            <a:avLst/>
          </a:prstGeom>
          <a:noFill/>
          <a:ln>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96335350"/>
      </p:ext>
    </p:extLst>
  </p:cSld>
  <p:clrMapOvr>
    <a:masterClrMapping/>
  </p:clrMapOvr>
  <mc:AlternateContent xmlns:mc="http://schemas.openxmlformats.org/markup-compatibility/2006" xmlns:p14="http://schemas.microsoft.com/office/powerpoint/2010/main">
    <mc:Choice Requires="p14">
      <p:transition p14:dur="10" advClick="0">
        <p:fade/>
      </p:transition>
    </mc:Choice>
    <mc:Fallback xmlns="">
      <p:transition advClick="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Map&#10;&#10;Description automatically generated">
            <a:extLst>
              <a:ext uri="{FF2B5EF4-FFF2-40B4-BE49-F238E27FC236}">
                <a16:creationId xmlns:a16="http://schemas.microsoft.com/office/drawing/2014/main" id="{BD7BAF62-38A6-4891-8B59-CBD2FB043FF2}"/>
              </a:ext>
            </a:extLst>
          </p:cNvPr>
          <p:cNvPicPr>
            <a:picLocks noChangeAspect="1"/>
          </p:cNvPicPr>
          <p:nvPr/>
        </p:nvPicPr>
        <p:blipFill>
          <a:blip r:embed="rId3"/>
          <a:stretch>
            <a:fillRect/>
          </a:stretch>
        </p:blipFill>
        <p:spPr>
          <a:xfrm>
            <a:off x="0" y="196437"/>
            <a:ext cx="9144000" cy="6465126"/>
          </a:xfrm>
          <a:prstGeom prst="rect">
            <a:avLst/>
          </a:prstGeom>
        </p:spPr>
      </p:pic>
      <p:sp>
        <p:nvSpPr>
          <p:cNvPr id="4" name="Arrow: Left-Right 3">
            <a:extLst>
              <a:ext uri="{FF2B5EF4-FFF2-40B4-BE49-F238E27FC236}">
                <a16:creationId xmlns:a16="http://schemas.microsoft.com/office/drawing/2014/main" id="{6CEA0086-FE2F-46B7-AD31-548409984FAE}"/>
              </a:ext>
            </a:extLst>
          </p:cNvPr>
          <p:cNvSpPr/>
          <p:nvPr/>
        </p:nvSpPr>
        <p:spPr>
          <a:xfrm>
            <a:off x="2321960" y="852755"/>
            <a:ext cx="4921321" cy="349321"/>
          </a:xfrm>
          <a:prstGeom prst="leftRightArrow">
            <a:avLst/>
          </a:prstGeom>
          <a:gradFill>
            <a:gsLst>
              <a:gs pos="0">
                <a:srgbClr val="0070C0"/>
              </a:gs>
              <a:gs pos="100000">
                <a:schemeClr val="accent1">
                  <a:tint val="50000"/>
                  <a:shade val="100000"/>
                  <a:satMod val="350000"/>
                </a:schemeClr>
              </a:gs>
            </a:gsLst>
            <a:lin ang="10800000" scaled="0"/>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CB813917-F25C-4056-BEAC-B47D89D31BBB}"/>
              </a:ext>
            </a:extLst>
          </p:cNvPr>
          <p:cNvSpPr txBox="1"/>
          <p:nvPr/>
        </p:nvSpPr>
        <p:spPr>
          <a:xfrm>
            <a:off x="1428107" y="493697"/>
            <a:ext cx="2815119" cy="369332"/>
          </a:xfrm>
          <a:prstGeom prst="rect">
            <a:avLst/>
          </a:prstGeom>
          <a:noFill/>
        </p:spPr>
        <p:txBody>
          <a:bodyPr wrap="square" rtlCol="0">
            <a:spAutoFit/>
          </a:bodyPr>
          <a:lstStyle/>
          <a:p>
            <a:r>
              <a:rPr lang="en-US" dirty="0">
                <a:solidFill>
                  <a:schemeClr val="bg2"/>
                </a:solidFill>
              </a:rPr>
              <a:t>More people using transit</a:t>
            </a:r>
          </a:p>
        </p:txBody>
      </p:sp>
      <p:sp>
        <p:nvSpPr>
          <p:cNvPr id="7" name="TextBox 6">
            <a:extLst>
              <a:ext uri="{FF2B5EF4-FFF2-40B4-BE49-F238E27FC236}">
                <a16:creationId xmlns:a16="http://schemas.microsoft.com/office/drawing/2014/main" id="{36B39A95-7D10-4AC8-8BB9-3E8A2DF0CC03}"/>
              </a:ext>
            </a:extLst>
          </p:cNvPr>
          <p:cNvSpPr txBox="1"/>
          <p:nvPr/>
        </p:nvSpPr>
        <p:spPr>
          <a:xfrm>
            <a:off x="5671333" y="502259"/>
            <a:ext cx="3209587" cy="369332"/>
          </a:xfrm>
          <a:prstGeom prst="rect">
            <a:avLst/>
          </a:prstGeom>
          <a:noFill/>
        </p:spPr>
        <p:txBody>
          <a:bodyPr wrap="square" rtlCol="0">
            <a:spAutoFit/>
          </a:bodyPr>
          <a:lstStyle/>
          <a:p>
            <a:r>
              <a:rPr lang="en-US" dirty="0">
                <a:solidFill>
                  <a:srgbClr val="00B0F0"/>
                </a:solidFill>
              </a:rPr>
              <a:t>Fewer people using transit</a:t>
            </a:r>
          </a:p>
        </p:txBody>
      </p:sp>
    </p:spTree>
    <p:extLst>
      <p:ext uri="{BB962C8B-B14F-4D97-AF65-F5344CB8AC3E}">
        <p14:creationId xmlns:p14="http://schemas.microsoft.com/office/powerpoint/2010/main" val="2269204739"/>
      </p:ext>
    </p:extLst>
  </p:cSld>
  <p:clrMapOvr>
    <a:masterClrMapping/>
  </p:clrMapOvr>
  <mc:AlternateContent xmlns:mc="http://schemas.openxmlformats.org/markup-compatibility/2006" xmlns:p14="http://schemas.microsoft.com/office/powerpoint/2010/main">
    <mc:Choice Requires="p14">
      <p:transition p14:dur="10" advClick="0">
        <p:fade/>
      </p:transition>
    </mc:Choice>
    <mc:Fallback xmlns="">
      <p:transition advClick="0">
        <p:fade/>
      </p:transition>
    </mc:Fallback>
  </mc:AlternateContent>
</p:sld>
</file>

<file path=ppt/theme/theme1.xml><?xml version="1.0" encoding="utf-8"?>
<a:theme xmlns:a="http://schemas.openxmlformats.org/drawingml/2006/main" name="2_Title Slide">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Content Slide">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1988</TotalTime>
  <Words>1724</Words>
  <Application>Microsoft Office PowerPoint</Application>
  <PresentationFormat>On-screen Show (4:3)</PresentationFormat>
  <Paragraphs>238</Paragraphs>
  <Slides>32</Slides>
  <Notes>25</Notes>
  <HiddenSlides>0</HiddenSlides>
  <MMClips>0</MMClips>
  <ScaleCrop>false</ScaleCrop>
  <HeadingPairs>
    <vt:vector size="6" baseType="variant">
      <vt:variant>
        <vt:lpstr>Fonts Used</vt:lpstr>
      </vt:variant>
      <vt:variant>
        <vt:i4>2</vt:i4>
      </vt:variant>
      <vt:variant>
        <vt:lpstr>Theme</vt:lpstr>
      </vt:variant>
      <vt:variant>
        <vt:i4>2</vt:i4>
      </vt:variant>
      <vt:variant>
        <vt:lpstr>Slide Titles</vt:lpstr>
      </vt:variant>
      <vt:variant>
        <vt:i4>32</vt:i4>
      </vt:variant>
    </vt:vector>
  </HeadingPairs>
  <TitlesOfParts>
    <vt:vector size="36" baseType="lpstr">
      <vt:lpstr>Arial</vt:lpstr>
      <vt:lpstr>Calibri</vt:lpstr>
      <vt:lpstr>2_Title Slide</vt:lpstr>
      <vt:lpstr>Content Slide</vt:lpstr>
      <vt:lpstr>PowerPoint Presentation</vt:lpstr>
      <vt:lpstr>Transit in a crisis</vt:lpstr>
      <vt:lpstr>Research questions</vt:lpstr>
      <vt:lpstr>PowerPoint Presentation</vt:lpstr>
      <vt:lpstr>Data – Transit demand</vt:lpstr>
      <vt:lpstr>Representativeness?</vt:lpstr>
      <vt:lpstr>PowerPoint Presentation</vt:lpstr>
      <vt:lpstr>Analyze the transit decline processes</vt:lpstr>
      <vt:lpstr>PowerPoint Presentation</vt:lpstr>
      <vt:lpstr>PowerPoint Presentation</vt:lpstr>
      <vt:lpstr>Who were still using transit - a regression analysis</vt:lpstr>
      <vt:lpstr>Who were still using transit - a parallel user survey</vt:lpstr>
      <vt:lpstr>Who were using transit – African-Americans and Women</vt:lpstr>
      <vt:lpstr>Who were using transit – Essential workers</vt:lpstr>
      <vt:lpstr>Who were using transit – Hispanic people</vt:lpstr>
      <vt:lpstr>Who were using transit – seniors</vt:lpstr>
      <vt:lpstr>PowerPoint Presentation</vt:lpstr>
      <vt:lpstr>PowerPoint Presentation</vt:lpstr>
      <vt:lpstr>PowerPoint Presentation</vt:lpstr>
      <vt:lpstr>What about incubation period?</vt:lpstr>
      <vt:lpstr>Policy matters</vt:lpstr>
      <vt:lpstr>PowerPoint Presentation</vt:lpstr>
      <vt:lpstr>Hourly transit demand profile</vt:lpstr>
      <vt:lpstr>PowerPoint Presentation</vt:lpstr>
      <vt:lpstr>Weekday vs weekend pattern</vt:lpstr>
      <vt:lpstr>PowerPoint Presentation</vt:lpstr>
      <vt:lpstr>Public transit is essential</vt:lpstr>
      <vt:lpstr>Rethink our response</vt:lpstr>
      <vt:lpstr>Rethink our future</vt:lpstr>
      <vt:lpstr>PowerPoint Presentation</vt:lpstr>
      <vt:lpstr>Data representativeness</vt:lpstr>
      <vt:lpstr>Implications of underestimating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Liu, Luyu</dc:creator>
  <cp:lastModifiedBy>Luyu Liu</cp:lastModifiedBy>
  <cp:revision>137</cp:revision>
  <dcterms:created xsi:type="dcterms:W3CDTF">2020-11-10T23:57:21Z</dcterms:created>
  <dcterms:modified xsi:type="dcterms:W3CDTF">2021-01-28T21:15:15Z</dcterms:modified>
</cp:coreProperties>
</file>